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3" r:id="rId3"/>
    <p:sldId id="258" r:id="rId4"/>
    <p:sldId id="257" r:id="rId5"/>
    <p:sldId id="261" r:id="rId6"/>
    <p:sldId id="262" r:id="rId7"/>
    <p:sldId id="259" r:id="rId8"/>
    <p:sldId id="260" r:id="rId9"/>
  </p:sldIdLst>
  <p:sldSz cx="12192000" cy="6858000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สไตล์สีปานกลาง 2 - เน้น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155" autoAdjust="0"/>
    <p:restoredTop sz="94660"/>
  </p:normalViewPr>
  <p:slideViewPr>
    <p:cSldViewPr snapToGrid="0">
      <p:cViewPr varScale="1">
        <p:scale>
          <a:sx n="64" d="100"/>
          <a:sy n="64" d="100"/>
        </p:scale>
        <p:origin x="102" y="2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สไลด์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h-TH" smtClean="0"/>
              <a:t>คลิกเพื่อแก้ไขสไตล์ชื่อเรื่องรองต้นแบบ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5F80B-B68E-4EC3-94C4-9C6A49D0C052}" type="datetimeFigureOut">
              <a:rPr lang="th-TH" smtClean="0"/>
              <a:t>03/11/59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107F3-8257-4D1C-87A4-6432AEDCADE8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3704681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5F80B-B68E-4EC3-94C4-9C6A49D0C052}" type="datetimeFigureOut">
              <a:rPr lang="th-TH" smtClean="0"/>
              <a:t>03/11/59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107F3-8257-4D1C-87A4-6432AEDCADE8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315431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5F80B-B68E-4EC3-94C4-9C6A49D0C052}" type="datetimeFigureOut">
              <a:rPr lang="th-TH" smtClean="0"/>
              <a:t>03/11/59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107F3-8257-4D1C-87A4-6432AEDCADE8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083169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5F80B-B68E-4EC3-94C4-9C6A49D0C052}" type="datetimeFigureOut">
              <a:rPr lang="th-TH" smtClean="0"/>
              <a:t>03/11/59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107F3-8257-4D1C-87A4-6432AEDCADE8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052674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5F80B-B68E-4EC3-94C4-9C6A49D0C052}" type="datetimeFigureOut">
              <a:rPr lang="th-TH" smtClean="0"/>
              <a:t>03/11/59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107F3-8257-4D1C-87A4-6432AEDCADE8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9167235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5F80B-B68E-4EC3-94C4-9C6A49D0C052}" type="datetimeFigureOut">
              <a:rPr lang="th-TH" smtClean="0"/>
              <a:t>03/11/59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สไลด์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107F3-8257-4D1C-87A4-6432AEDCADE8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2692336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แทนข้อความ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6" name="ตัวแทนเนื้อหา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7" name="ตัวแทนวันที่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5F80B-B68E-4EC3-94C4-9C6A49D0C052}" type="datetimeFigureOut">
              <a:rPr lang="th-TH" smtClean="0"/>
              <a:t>03/11/59</a:t>
            </a:fld>
            <a:endParaRPr lang="th-TH"/>
          </a:p>
        </p:txBody>
      </p:sp>
      <p:sp>
        <p:nvSpPr>
          <p:cNvPr id="8" name="ตัวแทนท้ายกระดา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ตัวแทนหมายเลขสไลด์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107F3-8257-4D1C-87A4-6432AEDCADE8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5462663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วันที่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5F80B-B68E-4EC3-94C4-9C6A49D0C052}" type="datetimeFigureOut">
              <a:rPr lang="th-TH" smtClean="0"/>
              <a:t>03/11/59</a:t>
            </a:fld>
            <a:endParaRPr lang="th-TH"/>
          </a:p>
        </p:txBody>
      </p:sp>
      <p:sp>
        <p:nvSpPr>
          <p:cNvPr id="4" name="ตัวแทนท้ายกระดา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ตัวแทนหมายเลขสไลด์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107F3-8257-4D1C-87A4-6432AEDCADE8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8537361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วันที่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5F80B-B68E-4EC3-94C4-9C6A49D0C052}" type="datetimeFigureOut">
              <a:rPr lang="th-TH" smtClean="0"/>
              <a:t>03/11/59</a:t>
            </a:fld>
            <a:endParaRPr lang="th-TH"/>
          </a:p>
        </p:txBody>
      </p:sp>
      <p:sp>
        <p:nvSpPr>
          <p:cNvPr id="3" name="ตัวแทน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แทนหมายเลขสไลด์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107F3-8257-4D1C-87A4-6432AEDCADE8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7854612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5F80B-B68E-4EC3-94C4-9C6A49D0C052}" type="datetimeFigureOut">
              <a:rPr lang="th-TH" smtClean="0"/>
              <a:t>03/11/59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สไลด์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107F3-8257-4D1C-87A4-6432AEDCADE8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3410397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รูปภาพ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5F80B-B68E-4EC3-94C4-9C6A49D0C052}" type="datetimeFigureOut">
              <a:rPr lang="th-TH" smtClean="0"/>
              <a:t>03/11/59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สไลด์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107F3-8257-4D1C-87A4-6432AEDCADE8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6410267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ชื่อเรื่อง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F5F80B-B68E-4EC3-94C4-9C6A49D0C052}" type="datetimeFigureOut">
              <a:rPr lang="th-TH" smtClean="0"/>
              <a:t>03/11/59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ตัวแทนหมายเลขสไลด์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9107F3-8257-4D1C-87A4-6432AEDCADE8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2328068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1524000" y="0"/>
            <a:ext cx="9144000" cy="2387600"/>
          </a:xfrm>
        </p:spPr>
        <p:txBody>
          <a:bodyPr>
            <a:noAutofit/>
          </a:bodyPr>
          <a:lstStyle/>
          <a:p>
            <a:r>
              <a:rPr lang="en-US" sz="167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Graph</a:t>
            </a:r>
            <a:endParaRPr lang="th-TH" sz="167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0" y="6262577"/>
            <a:ext cx="12192000" cy="595424"/>
          </a:xfrm>
        </p:spPr>
        <p:txBody>
          <a:bodyPr>
            <a:normAutofit/>
          </a:bodyPr>
          <a:lstStyle/>
          <a:p>
            <a:pPr algn="r"/>
            <a:r>
              <a:rPr lang="en-US" sz="1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Rewrite by Burin </a:t>
            </a:r>
            <a:r>
              <a:rPr lang="en-US" sz="10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Rujjanapan</a:t>
            </a:r>
            <a:r>
              <a:rPr lang="en-US" sz="1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</a:p>
          <a:p>
            <a:pPr algn="r"/>
            <a:r>
              <a:rPr lang="en-US" sz="1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Updated: 591022</a:t>
            </a:r>
            <a:endParaRPr lang="th-TH" sz="1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2050" name="Picture 2" descr="http://www.thaiall.com/datastructure/graph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9837" y="3083986"/>
            <a:ext cx="2257425" cy="190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สี่เหลี่ยมผืนผ้า 3"/>
          <p:cNvSpPr/>
          <p:nvPr/>
        </p:nvSpPr>
        <p:spPr>
          <a:xfrm>
            <a:off x="3324446" y="2759214"/>
            <a:ext cx="7620000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h-TH" sz="4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กราฟ (</a:t>
            </a:r>
            <a:r>
              <a:rPr lang="en-US" sz="4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Graph) </a:t>
            </a:r>
            <a:r>
              <a:rPr lang="th-TH" sz="4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คือ ชุดของข้อมูลที่มีการจัดเก็บข้อมูลแบบไม่ใช่เชิงเส้น ข้อมูลจะมีความสัมพันธ์กันแบบเชื่อมโยง (</a:t>
            </a:r>
            <a:r>
              <a:rPr lang="en-US" sz="4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Network) </a:t>
            </a:r>
            <a:r>
              <a:rPr lang="th-TH" sz="4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โดยแทนหน่วยข้อมูลด้วยโหนด (</a:t>
            </a:r>
            <a:r>
              <a:rPr lang="en-US" sz="40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Node/Vertex) </a:t>
            </a:r>
            <a:r>
              <a:rPr lang="th-TH" sz="4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และเชื่อมโยง</a:t>
            </a:r>
            <a:r>
              <a:rPr lang="th-TH" sz="4000" dirty="0" err="1">
                <a:latin typeface="TH SarabunPSK" panose="020B0500040200020003" pitchFamily="34" charset="-34"/>
                <a:cs typeface="TH SarabunPSK" panose="020B0500040200020003" pitchFamily="34" charset="-34"/>
              </a:rPr>
              <a:t>โหนด</a:t>
            </a:r>
            <a:r>
              <a:rPr lang="th-TH" sz="4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ด้วย</a:t>
            </a:r>
            <a:r>
              <a:rPr lang="th-TH" sz="4000" dirty="0" err="1">
                <a:latin typeface="TH SarabunPSK" panose="020B0500040200020003" pitchFamily="34" charset="-34"/>
                <a:cs typeface="TH SarabunPSK" panose="020B0500040200020003" pitchFamily="34" charset="-34"/>
              </a:rPr>
              <a:t>เอดจ์</a:t>
            </a:r>
            <a:r>
              <a:rPr lang="th-TH" sz="4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 (</a:t>
            </a:r>
            <a:r>
              <a:rPr lang="en-US" sz="4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Edge) </a:t>
            </a:r>
            <a:endParaRPr lang="en-US" sz="4000" dirty="0" smtClean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r>
              <a:rPr lang="th-TH" sz="40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หากเอดจ์มีทิศทางจะเรียกว่าอาร์ค </a:t>
            </a:r>
            <a:r>
              <a:rPr lang="en-US" sz="40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(Arcs)</a:t>
            </a:r>
            <a:endParaRPr lang="th-TH" sz="40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pic>
        <p:nvPicPr>
          <p:cNvPr id="2052" name="Picture 4" descr="ผลการค้นหารูปภาพสำหรับ thailand map road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09274" y="0"/>
            <a:ext cx="1782726" cy="27654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75558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www.thaiall.com/datastructure/graph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9837" y="557561"/>
            <a:ext cx="5251239" cy="53525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9427105"/>
              </p:ext>
            </p:extLst>
          </p:nvPr>
        </p:nvGraphicFramePr>
        <p:xfrm>
          <a:off x="7332392" y="557561"/>
          <a:ext cx="4577813" cy="5120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97011"/>
                <a:gridCol w="3380802"/>
              </a:tblGrid>
              <a:tr h="371641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Term</a:t>
                      </a:r>
                      <a:endParaRPr lang="th-TH" sz="2000" b="1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Value</a:t>
                      </a:r>
                      <a:endParaRPr lang="th-TH" sz="2000" b="1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Vertex</a:t>
                      </a:r>
                      <a:endParaRPr lang="th-TH" sz="2000" b="1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{ A</a:t>
                      </a:r>
                      <a:r>
                        <a:rPr lang="en-US" sz="2000" b="1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, B,</a:t>
                      </a:r>
                      <a:r>
                        <a:rPr lang="en-US" sz="2000" b="1" baseline="0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C, D, </a:t>
                      </a:r>
                      <a:r>
                        <a:rPr lang="en-US" sz="2000" b="1" baseline="0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E }</a:t>
                      </a:r>
                      <a:endParaRPr lang="th-TH" sz="2000" b="1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Edges</a:t>
                      </a:r>
                      <a:endParaRPr lang="th-TH" sz="2000" b="1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{ {A, B}, {A, C}, {B, D},</a:t>
                      </a:r>
                      <a:r>
                        <a:rPr lang="en-US" sz="2000" b="1" baseline="0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{D, C}, {C, E}}</a:t>
                      </a:r>
                      <a:endParaRPr lang="en-US" sz="2000" b="1" dirty="0" smtClean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b="1" dirty="0" err="1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InDegree</a:t>
                      </a:r>
                      <a:endParaRPr lang="th-TH" sz="2000" b="1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A = 0</a:t>
                      </a:r>
                      <a:endParaRPr lang="en-US" sz="2000" b="1" dirty="0" smtClean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  <a:p>
                      <a:r>
                        <a:rPr lang="en-US" sz="2000" b="1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B = 1</a:t>
                      </a:r>
                      <a:endParaRPr lang="en-US" sz="2000" b="1" dirty="0" smtClean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  <a:p>
                      <a:r>
                        <a:rPr lang="en-US" sz="2000" b="1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C = 2</a:t>
                      </a:r>
                      <a:endParaRPr lang="en-US" sz="2000" b="1" dirty="0" smtClean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  <a:p>
                      <a:r>
                        <a:rPr lang="en-US" sz="2000" b="1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D = 1</a:t>
                      </a:r>
                      <a:endParaRPr lang="en-US" sz="2000" b="1" dirty="0" smtClean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  <a:p>
                      <a:r>
                        <a:rPr lang="en-US" sz="2000" b="1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E = 1</a:t>
                      </a:r>
                      <a:endParaRPr lang="en-US" sz="2000" b="1" dirty="0" smtClean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b="1" dirty="0" err="1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OutDegree</a:t>
                      </a:r>
                      <a:endParaRPr lang="th-TH" sz="2000" b="1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A = 2</a:t>
                      </a:r>
                      <a:endParaRPr lang="en-US" sz="2000" b="1" dirty="0" smtClean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  <a:p>
                      <a:r>
                        <a:rPr lang="en-US" sz="2000" b="1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B = 1</a:t>
                      </a:r>
                      <a:endParaRPr lang="en-US" sz="2000" b="1" dirty="0" smtClean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  <a:p>
                      <a:r>
                        <a:rPr lang="en-US" sz="2000" b="1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C = 1</a:t>
                      </a:r>
                      <a:endParaRPr lang="en-US" sz="2000" b="1" dirty="0" smtClean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  <a:p>
                      <a:r>
                        <a:rPr lang="en-US" sz="2000" b="1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D = 1</a:t>
                      </a:r>
                      <a:endParaRPr lang="en-US" sz="2000" b="1" dirty="0" smtClean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  <a:p>
                      <a:r>
                        <a:rPr lang="en-US" sz="2000" b="1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E = 0</a:t>
                      </a:r>
                      <a:endParaRPr lang="en-US" sz="2000" b="1" dirty="0" smtClean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Path</a:t>
                      </a:r>
                      <a:endParaRPr lang="th-TH" sz="2000" b="1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{A, B, D, C, E}</a:t>
                      </a:r>
                    </a:p>
                    <a:p>
                      <a:r>
                        <a:rPr lang="en-US" sz="2000" b="1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{A, C, E}</a:t>
                      </a:r>
                      <a:endParaRPr lang="th-TH" sz="2000" b="1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Rectangle 1"/>
          <p:cNvSpPr/>
          <p:nvPr/>
        </p:nvSpPr>
        <p:spPr>
          <a:xfrm>
            <a:off x="0" y="6550223"/>
            <a:ext cx="6096000" cy="30777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1400" dirty="0" smtClean="0"/>
              <a:t>p.</a:t>
            </a:r>
            <a:r>
              <a:rPr lang="th-TH" sz="1400" dirty="0" smtClean="0"/>
              <a:t>270  </a:t>
            </a:r>
            <a:r>
              <a:rPr lang="en-US" sz="1400" dirty="0" smtClean="0"/>
              <a:t>p.266 </a:t>
            </a:r>
            <a:r>
              <a:rPr lang="th-TH" sz="1400" dirty="0" smtClean="0"/>
              <a:t>http://agritech.pcru.ac.th/new/page/e-learningdata</a:t>
            </a:r>
            <a:r>
              <a:rPr lang="th-TH" sz="1400" dirty="0"/>
              <a:t>/7Graphs.php</a:t>
            </a:r>
          </a:p>
        </p:txBody>
      </p:sp>
      <p:sp>
        <p:nvSpPr>
          <p:cNvPr id="5" name="ชื่อเรื่อง 1"/>
          <p:cNvSpPr txBox="1">
            <a:spLocks/>
          </p:cNvSpPr>
          <p:nvPr/>
        </p:nvSpPr>
        <p:spPr>
          <a:xfrm>
            <a:off x="0" y="-9237"/>
            <a:ext cx="6978770" cy="8312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Term</a:t>
            </a:r>
            <a:endParaRPr lang="th-TH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14625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รูปภาพ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135467"/>
            <a:ext cx="12192000" cy="6722533"/>
          </a:xfrm>
          <a:prstGeom prst="rect">
            <a:avLst/>
          </a:prstGeom>
        </p:spPr>
      </p:pic>
      <p:sp>
        <p:nvSpPr>
          <p:cNvPr id="3" name="สี่เหลี่ยมผืนผ้า 2"/>
          <p:cNvSpPr/>
          <p:nvPr/>
        </p:nvSpPr>
        <p:spPr>
          <a:xfrm>
            <a:off x="0" y="0"/>
            <a:ext cx="12192000" cy="523220"/>
          </a:xfrm>
          <a:prstGeom prst="rect">
            <a:avLst/>
          </a:prstGeom>
          <a:solidFill>
            <a:srgbClr val="0070C0"/>
          </a:solidFill>
        </p:spPr>
        <p:txBody>
          <a:bodyPr wrap="square">
            <a:spAutoFit/>
          </a:bodyPr>
          <a:lstStyle/>
          <a:p>
            <a:r>
              <a:rPr lang="th-TH" dirty="0">
                <a:solidFill>
                  <a:schemeClr val="bg1">
                    <a:lumMod val="95000"/>
                  </a:schemeClr>
                </a:solidFill>
              </a:rPr>
              <a:t>http://www.goldmetalcenter.com/distancchart.html</a:t>
            </a:r>
          </a:p>
        </p:txBody>
      </p:sp>
    </p:spTree>
    <p:extLst>
      <p:ext uri="{BB962C8B-B14F-4D97-AF65-F5344CB8AC3E}">
        <p14:creationId xmlns:p14="http://schemas.microsoft.com/office/powerpoint/2010/main" val="588113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ชื่อเรื่อง 1"/>
          <p:cNvSpPr txBox="1">
            <a:spLocks/>
          </p:cNvSpPr>
          <p:nvPr/>
        </p:nvSpPr>
        <p:spPr>
          <a:xfrm>
            <a:off x="0" y="-9237"/>
            <a:ext cx="2398143" cy="8312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Page Rank</a:t>
            </a:r>
            <a:endParaRPr lang="th-TH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pic>
        <p:nvPicPr>
          <p:cNvPr id="1026" name="Picture 2" descr="http://www.thaiall.com/article/promoterank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9470" y="214319"/>
            <a:ext cx="3597774" cy="24105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รูปภาพ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336" y="816925"/>
            <a:ext cx="2267470" cy="200192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35" name="ชื่อเรื่อง 1"/>
          <p:cNvSpPr txBox="1">
            <a:spLocks/>
          </p:cNvSpPr>
          <p:nvPr/>
        </p:nvSpPr>
        <p:spPr>
          <a:xfrm>
            <a:off x="2519468" y="6349042"/>
            <a:ext cx="8660365" cy="39071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http://</a:t>
            </a:r>
            <a:r>
              <a:rPr lang="en-US" sz="20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www.thaiall.com/me/profile2559.ppt      http</a:t>
            </a:r>
            <a:r>
              <a:rPr lang="en-US" sz="2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://</a:t>
            </a:r>
            <a:r>
              <a:rPr lang="en-US" sz="20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www.thaiall.com/article/promote.htm</a:t>
            </a:r>
            <a:endParaRPr lang="th-TH" sz="20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endParaRPr lang="th-TH" sz="20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3" name="วงรี 2"/>
          <p:cNvSpPr/>
          <p:nvPr/>
        </p:nvSpPr>
        <p:spPr>
          <a:xfrm>
            <a:off x="7910617" y="215965"/>
            <a:ext cx="940280" cy="942006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schemeClr val="tx1"/>
              </a:solidFill>
            </a:endParaRPr>
          </a:p>
        </p:txBody>
      </p:sp>
      <p:sp>
        <p:nvSpPr>
          <p:cNvPr id="39" name="วงรี 38"/>
          <p:cNvSpPr/>
          <p:nvPr/>
        </p:nvSpPr>
        <p:spPr>
          <a:xfrm>
            <a:off x="9606708" y="214319"/>
            <a:ext cx="563768" cy="583868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schemeClr val="tx1"/>
              </a:solidFill>
            </a:endParaRPr>
          </a:p>
        </p:txBody>
      </p:sp>
      <p:sp>
        <p:nvSpPr>
          <p:cNvPr id="40" name="วงรี 39"/>
          <p:cNvSpPr/>
          <p:nvPr/>
        </p:nvSpPr>
        <p:spPr>
          <a:xfrm>
            <a:off x="7807100" y="1787698"/>
            <a:ext cx="448574" cy="464358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schemeClr val="tx1"/>
              </a:solidFill>
            </a:endParaRPr>
          </a:p>
        </p:txBody>
      </p:sp>
      <p:sp>
        <p:nvSpPr>
          <p:cNvPr id="41" name="วงรี 40"/>
          <p:cNvSpPr/>
          <p:nvPr/>
        </p:nvSpPr>
        <p:spPr>
          <a:xfrm>
            <a:off x="9420240" y="1135980"/>
            <a:ext cx="664233" cy="651718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schemeClr val="tx1"/>
              </a:solidFill>
            </a:endParaRPr>
          </a:p>
        </p:txBody>
      </p:sp>
      <p:sp>
        <p:nvSpPr>
          <p:cNvPr id="42" name="วงรี 41"/>
          <p:cNvSpPr/>
          <p:nvPr/>
        </p:nvSpPr>
        <p:spPr>
          <a:xfrm>
            <a:off x="10547875" y="864672"/>
            <a:ext cx="420036" cy="399920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schemeClr val="tx1"/>
              </a:solidFill>
            </a:endParaRPr>
          </a:p>
        </p:txBody>
      </p:sp>
      <p:sp>
        <p:nvSpPr>
          <p:cNvPr id="49" name="วงรี 48"/>
          <p:cNvSpPr/>
          <p:nvPr/>
        </p:nvSpPr>
        <p:spPr>
          <a:xfrm>
            <a:off x="9192928" y="2331162"/>
            <a:ext cx="227312" cy="223510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schemeClr val="tx1"/>
              </a:solidFill>
            </a:endParaRPr>
          </a:p>
        </p:txBody>
      </p:sp>
      <p:sp>
        <p:nvSpPr>
          <p:cNvPr id="50" name="วงรี 49"/>
          <p:cNvSpPr/>
          <p:nvPr/>
        </p:nvSpPr>
        <p:spPr>
          <a:xfrm>
            <a:off x="9691806" y="2331162"/>
            <a:ext cx="227312" cy="223510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schemeClr val="tx1"/>
              </a:solidFill>
            </a:endParaRPr>
          </a:p>
        </p:txBody>
      </p:sp>
      <p:sp>
        <p:nvSpPr>
          <p:cNvPr id="51" name="วงรี 50"/>
          <p:cNvSpPr/>
          <p:nvPr/>
        </p:nvSpPr>
        <p:spPr>
          <a:xfrm>
            <a:off x="10214634" y="2183818"/>
            <a:ext cx="227312" cy="223510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schemeClr val="tx1"/>
              </a:solidFill>
            </a:endParaRPr>
          </a:p>
        </p:txBody>
      </p:sp>
      <p:sp>
        <p:nvSpPr>
          <p:cNvPr id="52" name="วงรี 51"/>
          <p:cNvSpPr/>
          <p:nvPr/>
        </p:nvSpPr>
        <p:spPr>
          <a:xfrm>
            <a:off x="10556543" y="1852639"/>
            <a:ext cx="227312" cy="223510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schemeClr val="tx1"/>
              </a:solidFill>
            </a:endParaRPr>
          </a:p>
        </p:txBody>
      </p:sp>
      <p:sp>
        <p:nvSpPr>
          <p:cNvPr id="53" name="วงรี 52"/>
          <p:cNvSpPr/>
          <p:nvPr/>
        </p:nvSpPr>
        <p:spPr>
          <a:xfrm>
            <a:off x="10657197" y="1363241"/>
            <a:ext cx="227312" cy="223510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schemeClr val="tx1"/>
              </a:solidFill>
            </a:endParaRPr>
          </a:p>
        </p:txBody>
      </p:sp>
      <p:sp>
        <p:nvSpPr>
          <p:cNvPr id="54" name="วงรี 53"/>
          <p:cNvSpPr/>
          <p:nvPr/>
        </p:nvSpPr>
        <p:spPr>
          <a:xfrm>
            <a:off x="7546494" y="1135203"/>
            <a:ext cx="269232" cy="228038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schemeClr val="tx1"/>
              </a:solidFill>
            </a:endParaRPr>
          </a:p>
        </p:txBody>
      </p:sp>
      <p:cxnSp>
        <p:nvCxnSpPr>
          <p:cNvPr id="7" name="ลูกศรเชื่อมต่อแบบตรง 6"/>
          <p:cNvCxnSpPr/>
          <p:nvPr/>
        </p:nvCxnSpPr>
        <p:spPr>
          <a:xfrm flipH="1" flipV="1">
            <a:off x="7745326" y="1444034"/>
            <a:ext cx="145928" cy="343664"/>
          </a:xfrm>
          <a:prstGeom prst="straightConnector1">
            <a:avLst/>
          </a:prstGeom>
          <a:ln w="3810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ลูกศรเชื่อมต่อแบบตรง 54"/>
          <p:cNvCxnSpPr/>
          <p:nvPr/>
        </p:nvCxnSpPr>
        <p:spPr>
          <a:xfrm flipH="1" flipV="1">
            <a:off x="8827442" y="1105104"/>
            <a:ext cx="577557" cy="258137"/>
          </a:xfrm>
          <a:prstGeom prst="straightConnector1">
            <a:avLst/>
          </a:prstGeom>
          <a:ln w="3810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ลูกศรเชื่อมต่อแบบตรง 55"/>
          <p:cNvCxnSpPr/>
          <p:nvPr/>
        </p:nvCxnSpPr>
        <p:spPr>
          <a:xfrm flipH="1">
            <a:off x="8938727" y="382550"/>
            <a:ext cx="667981" cy="115995"/>
          </a:xfrm>
          <a:prstGeom prst="straightConnector1">
            <a:avLst/>
          </a:prstGeom>
          <a:ln w="3810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ลูกศรเชื่อมต่อแบบตรง 56"/>
          <p:cNvCxnSpPr>
            <a:stCxn id="42" idx="2"/>
          </p:cNvCxnSpPr>
          <p:nvPr/>
        </p:nvCxnSpPr>
        <p:spPr>
          <a:xfrm flipH="1" flipV="1">
            <a:off x="9000744" y="840662"/>
            <a:ext cx="1547131" cy="223970"/>
          </a:xfrm>
          <a:prstGeom prst="straightConnector1">
            <a:avLst/>
          </a:prstGeom>
          <a:ln w="3810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ลูกศรเชื่อมต่อแบบตรง 57"/>
          <p:cNvCxnSpPr/>
          <p:nvPr/>
        </p:nvCxnSpPr>
        <p:spPr>
          <a:xfrm flipV="1">
            <a:off x="10084473" y="1097655"/>
            <a:ext cx="396900" cy="149635"/>
          </a:xfrm>
          <a:prstGeom prst="straightConnector1">
            <a:avLst/>
          </a:prstGeom>
          <a:ln w="3810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ลูกศรเชื่อมต่อแบบตรง 58"/>
          <p:cNvCxnSpPr/>
          <p:nvPr/>
        </p:nvCxnSpPr>
        <p:spPr>
          <a:xfrm flipV="1">
            <a:off x="9361160" y="1832631"/>
            <a:ext cx="170945" cy="460372"/>
          </a:xfrm>
          <a:prstGeom prst="straightConnector1">
            <a:avLst/>
          </a:prstGeom>
          <a:ln w="3810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ลูกศรเชื่อมต่อแบบตรง 59"/>
          <p:cNvCxnSpPr/>
          <p:nvPr/>
        </p:nvCxnSpPr>
        <p:spPr>
          <a:xfrm flipV="1">
            <a:off x="9752356" y="1915396"/>
            <a:ext cx="0" cy="377607"/>
          </a:xfrm>
          <a:prstGeom prst="straightConnector1">
            <a:avLst/>
          </a:prstGeom>
          <a:ln w="3810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ลูกศรเชื่อมต่อแบบตรง 60"/>
          <p:cNvCxnSpPr>
            <a:stCxn id="51" idx="1"/>
          </p:cNvCxnSpPr>
          <p:nvPr/>
        </p:nvCxnSpPr>
        <p:spPr>
          <a:xfrm flipH="1" flipV="1">
            <a:off x="9917165" y="1844449"/>
            <a:ext cx="330758" cy="372101"/>
          </a:xfrm>
          <a:prstGeom prst="straightConnector1">
            <a:avLst/>
          </a:prstGeom>
          <a:ln w="3810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ลูกศรเชื่อมต่อแบบตรง 65"/>
          <p:cNvCxnSpPr/>
          <p:nvPr/>
        </p:nvCxnSpPr>
        <p:spPr>
          <a:xfrm flipH="1">
            <a:off x="8340238" y="1500088"/>
            <a:ext cx="1024405" cy="415308"/>
          </a:xfrm>
          <a:prstGeom prst="straightConnector1">
            <a:avLst/>
          </a:prstGeom>
          <a:ln w="3810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ลูกศรเชื่อมต่อแบบตรง 66"/>
          <p:cNvCxnSpPr/>
          <p:nvPr/>
        </p:nvCxnSpPr>
        <p:spPr>
          <a:xfrm flipV="1">
            <a:off x="8938727" y="580000"/>
            <a:ext cx="593378" cy="70947"/>
          </a:xfrm>
          <a:prstGeom prst="straightConnector1">
            <a:avLst/>
          </a:prstGeom>
          <a:ln w="3810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ลูกศรเชื่อมต่อแบบตรง 67"/>
          <p:cNvCxnSpPr/>
          <p:nvPr/>
        </p:nvCxnSpPr>
        <p:spPr>
          <a:xfrm flipV="1">
            <a:off x="8143531" y="1218791"/>
            <a:ext cx="69568" cy="562595"/>
          </a:xfrm>
          <a:prstGeom prst="straightConnector1">
            <a:avLst/>
          </a:prstGeom>
          <a:ln w="3810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ลูกศรเชื่อมต่อแบบตรง 74"/>
          <p:cNvCxnSpPr>
            <a:stCxn id="52" idx="1"/>
          </p:cNvCxnSpPr>
          <p:nvPr/>
        </p:nvCxnSpPr>
        <p:spPr>
          <a:xfrm flipH="1" flipV="1">
            <a:off x="10110262" y="1590901"/>
            <a:ext cx="479570" cy="294470"/>
          </a:xfrm>
          <a:prstGeom prst="straightConnector1">
            <a:avLst/>
          </a:prstGeom>
          <a:ln w="3810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ลูกศรเชื่อมต่อแบบตรง 75"/>
          <p:cNvCxnSpPr/>
          <p:nvPr/>
        </p:nvCxnSpPr>
        <p:spPr>
          <a:xfrm flipH="1" flipV="1">
            <a:off x="10178891" y="1444034"/>
            <a:ext cx="423281" cy="50661"/>
          </a:xfrm>
          <a:prstGeom prst="straightConnector1">
            <a:avLst/>
          </a:prstGeom>
          <a:ln w="3810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ลูกศรเชื่อมต่อแบบตรง 77"/>
          <p:cNvCxnSpPr/>
          <p:nvPr/>
        </p:nvCxnSpPr>
        <p:spPr>
          <a:xfrm flipH="1">
            <a:off x="10185066" y="1172472"/>
            <a:ext cx="350537" cy="157237"/>
          </a:xfrm>
          <a:prstGeom prst="straightConnector1">
            <a:avLst/>
          </a:prstGeom>
          <a:ln w="3810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5" name="รูปแบบอิสระ 84"/>
          <p:cNvSpPr/>
          <p:nvPr/>
        </p:nvSpPr>
        <p:spPr>
          <a:xfrm>
            <a:off x="8566225" y="1244234"/>
            <a:ext cx="690113" cy="1069675"/>
          </a:xfrm>
          <a:custGeom>
            <a:avLst/>
            <a:gdLst>
              <a:gd name="connsiteX0" fmla="*/ 690113 w 690113"/>
              <a:gd name="connsiteY0" fmla="*/ 1069675 h 1069675"/>
              <a:gd name="connsiteX1" fmla="*/ 232913 w 690113"/>
              <a:gd name="connsiteY1" fmla="*/ 586596 h 1069675"/>
              <a:gd name="connsiteX2" fmla="*/ 0 w 690113"/>
              <a:gd name="connsiteY2" fmla="*/ 0 h 1069675"/>
              <a:gd name="connsiteX0" fmla="*/ 690113 w 690113"/>
              <a:gd name="connsiteY0" fmla="*/ 1069675 h 1069675"/>
              <a:gd name="connsiteX1" fmla="*/ 353683 w 690113"/>
              <a:gd name="connsiteY1" fmla="*/ 646981 h 1069675"/>
              <a:gd name="connsiteX2" fmla="*/ 0 w 690113"/>
              <a:gd name="connsiteY2" fmla="*/ 0 h 10696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90113" h="1069675">
                <a:moveTo>
                  <a:pt x="690113" y="1069675"/>
                </a:moveTo>
                <a:cubicBezTo>
                  <a:pt x="519022" y="917275"/>
                  <a:pt x="468702" y="825260"/>
                  <a:pt x="353683" y="646981"/>
                </a:cubicBezTo>
                <a:cubicBezTo>
                  <a:pt x="238664" y="468702"/>
                  <a:pt x="58947" y="204158"/>
                  <a:pt x="0" y="0"/>
                </a:cubicBezTo>
              </a:path>
            </a:pathLst>
          </a:custGeom>
          <a:noFill/>
          <a:ln w="3810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87" name="รูปแบบอิสระ 86"/>
          <p:cNvSpPr/>
          <p:nvPr/>
        </p:nvSpPr>
        <p:spPr>
          <a:xfrm>
            <a:off x="8377001" y="1252860"/>
            <a:ext cx="1309267" cy="1130058"/>
          </a:xfrm>
          <a:custGeom>
            <a:avLst/>
            <a:gdLst>
              <a:gd name="connsiteX0" fmla="*/ 690113 w 690113"/>
              <a:gd name="connsiteY0" fmla="*/ 1069675 h 1069675"/>
              <a:gd name="connsiteX1" fmla="*/ 232913 w 690113"/>
              <a:gd name="connsiteY1" fmla="*/ 586596 h 1069675"/>
              <a:gd name="connsiteX2" fmla="*/ 0 w 690113"/>
              <a:gd name="connsiteY2" fmla="*/ 0 h 1069675"/>
              <a:gd name="connsiteX0" fmla="*/ 690113 w 690113"/>
              <a:gd name="connsiteY0" fmla="*/ 1069675 h 1069675"/>
              <a:gd name="connsiteX1" fmla="*/ 153522 w 690113"/>
              <a:gd name="connsiteY1" fmla="*/ 538340 h 1069675"/>
              <a:gd name="connsiteX2" fmla="*/ 0 w 690113"/>
              <a:gd name="connsiteY2" fmla="*/ 0 h 1069675"/>
              <a:gd name="connsiteX0" fmla="*/ 708793 w 708793"/>
              <a:gd name="connsiteY0" fmla="*/ 1053589 h 1053589"/>
              <a:gd name="connsiteX1" fmla="*/ 153522 w 708793"/>
              <a:gd name="connsiteY1" fmla="*/ 538340 h 1053589"/>
              <a:gd name="connsiteX2" fmla="*/ 0 w 708793"/>
              <a:gd name="connsiteY2" fmla="*/ 0 h 1053589"/>
              <a:gd name="connsiteX0" fmla="*/ 708793 w 708793"/>
              <a:gd name="connsiteY0" fmla="*/ 1053589 h 1053589"/>
              <a:gd name="connsiteX1" fmla="*/ 153522 w 708793"/>
              <a:gd name="connsiteY1" fmla="*/ 538340 h 1053589"/>
              <a:gd name="connsiteX2" fmla="*/ 0 w 708793"/>
              <a:gd name="connsiteY2" fmla="*/ 0 h 10535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08793" h="1053589">
                <a:moveTo>
                  <a:pt x="708793" y="1053589"/>
                </a:moveTo>
                <a:cubicBezTo>
                  <a:pt x="276179" y="756420"/>
                  <a:pt x="271654" y="713938"/>
                  <a:pt x="153522" y="538340"/>
                </a:cubicBezTo>
                <a:cubicBezTo>
                  <a:pt x="35390" y="362742"/>
                  <a:pt x="58947" y="204158"/>
                  <a:pt x="0" y="0"/>
                </a:cubicBezTo>
              </a:path>
            </a:pathLst>
          </a:custGeom>
          <a:noFill/>
          <a:ln w="3810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88" name="รูปแบบอิสระ 87"/>
          <p:cNvSpPr/>
          <p:nvPr/>
        </p:nvSpPr>
        <p:spPr>
          <a:xfrm>
            <a:off x="8748047" y="1210098"/>
            <a:ext cx="1430844" cy="1041958"/>
          </a:xfrm>
          <a:custGeom>
            <a:avLst/>
            <a:gdLst>
              <a:gd name="connsiteX0" fmla="*/ 690113 w 690113"/>
              <a:gd name="connsiteY0" fmla="*/ 1069675 h 1069675"/>
              <a:gd name="connsiteX1" fmla="*/ 232913 w 690113"/>
              <a:gd name="connsiteY1" fmla="*/ 586596 h 1069675"/>
              <a:gd name="connsiteX2" fmla="*/ 0 w 690113"/>
              <a:gd name="connsiteY2" fmla="*/ 0 h 1069675"/>
              <a:gd name="connsiteX0" fmla="*/ 690113 w 690113"/>
              <a:gd name="connsiteY0" fmla="*/ 1069675 h 1069675"/>
              <a:gd name="connsiteX1" fmla="*/ 278680 w 690113"/>
              <a:gd name="connsiteY1" fmla="*/ 869984 h 1069675"/>
              <a:gd name="connsiteX2" fmla="*/ 0 w 690113"/>
              <a:gd name="connsiteY2" fmla="*/ 0 h 1069675"/>
              <a:gd name="connsiteX0" fmla="*/ 690113 w 690113"/>
              <a:gd name="connsiteY0" fmla="*/ 1069675 h 1069675"/>
              <a:gd name="connsiteX1" fmla="*/ 278680 w 690113"/>
              <a:gd name="connsiteY1" fmla="*/ 869984 h 1069675"/>
              <a:gd name="connsiteX2" fmla="*/ 0 w 690113"/>
              <a:gd name="connsiteY2" fmla="*/ 0 h 10696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90113" h="1069675">
                <a:moveTo>
                  <a:pt x="690113" y="1069675"/>
                </a:moveTo>
                <a:cubicBezTo>
                  <a:pt x="514862" y="1050114"/>
                  <a:pt x="393699" y="1048263"/>
                  <a:pt x="278680" y="869984"/>
                </a:cubicBezTo>
                <a:cubicBezTo>
                  <a:pt x="163661" y="691705"/>
                  <a:pt x="58947" y="204158"/>
                  <a:pt x="0" y="0"/>
                </a:cubicBezTo>
              </a:path>
            </a:pathLst>
          </a:custGeom>
          <a:noFill/>
          <a:ln w="3810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90" name="ชื่อเรื่อง 1"/>
          <p:cNvSpPr txBox="1">
            <a:spLocks/>
          </p:cNvSpPr>
          <p:nvPr/>
        </p:nvSpPr>
        <p:spPr>
          <a:xfrm>
            <a:off x="7546104" y="1147858"/>
            <a:ext cx="243158" cy="23346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</a:t>
            </a:r>
            <a:endParaRPr lang="th-TH" sz="1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91" name="ชื่อเรื่อง 1"/>
          <p:cNvSpPr txBox="1">
            <a:spLocks/>
          </p:cNvSpPr>
          <p:nvPr/>
        </p:nvSpPr>
        <p:spPr>
          <a:xfrm>
            <a:off x="9179311" y="2337936"/>
            <a:ext cx="243158" cy="23346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</a:t>
            </a:r>
            <a:endParaRPr lang="th-TH" sz="1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00" name="ชื่อเรื่อง 1"/>
          <p:cNvSpPr txBox="1">
            <a:spLocks/>
          </p:cNvSpPr>
          <p:nvPr/>
        </p:nvSpPr>
        <p:spPr>
          <a:xfrm>
            <a:off x="9680138" y="2326174"/>
            <a:ext cx="243158" cy="23346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</a:t>
            </a:r>
            <a:endParaRPr lang="th-TH" sz="1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01" name="ชื่อเรื่อง 1"/>
          <p:cNvSpPr txBox="1">
            <a:spLocks/>
          </p:cNvSpPr>
          <p:nvPr/>
        </p:nvSpPr>
        <p:spPr>
          <a:xfrm>
            <a:off x="10195510" y="2182051"/>
            <a:ext cx="243158" cy="23346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</a:t>
            </a:r>
            <a:endParaRPr lang="th-TH" sz="1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02" name="ชื่อเรื่อง 1"/>
          <p:cNvSpPr txBox="1">
            <a:spLocks/>
          </p:cNvSpPr>
          <p:nvPr/>
        </p:nvSpPr>
        <p:spPr>
          <a:xfrm>
            <a:off x="10539771" y="1855229"/>
            <a:ext cx="243158" cy="23346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</a:t>
            </a:r>
            <a:endParaRPr lang="th-TH" sz="1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03" name="ชื่อเรื่อง 1"/>
          <p:cNvSpPr txBox="1">
            <a:spLocks/>
          </p:cNvSpPr>
          <p:nvPr/>
        </p:nvSpPr>
        <p:spPr>
          <a:xfrm>
            <a:off x="10636314" y="1369494"/>
            <a:ext cx="243158" cy="23346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</a:t>
            </a:r>
            <a:endParaRPr lang="th-TH" sz="1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05" name="ชื่อเรื่อง 1"/>
          <p:cNvSpPr txBox="1">
            <a:spLocks/>
          </p:cNvSpPr>
          <p:nvPr/>
        </p:nvSpPr>
        <p:spPr>
          <a:xfrm>
            <a:off x="10614377" y="969955"/>
            <a:ext cx="243158" cy="23346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1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</a:t>
            </a:r>
            <a:endParaRPr lang="th-TH" sz="11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07" name="ชื่อเรื่อง 1"/>
          <p:cNvSpPr txBox="1">
            <a:spLocks/>
          </p:cNvSpPr>
          <p:nvPr/>
        </p:nvSpPr>
        <p:spPr>
          <a:xfrm>
            <a:off x="9585862" y="1327665"/>
            <a:ext cx="317747" cy="3433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6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4</a:t>
            </a:r>
            <a:endParaRPr lang="th-TH" sz="16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08" name="ชื่อเรื่อง 1"/>
          <p:cNvSpPr txBox="1">
            <a:spLocks/>
          </p:cNvSpPr>
          <p:nvPr/>
        </p:nvSpPr>
        <p:spPr>
          <a:xfrm>
            <a:off x="9726184" y="396521"/>
            <a:ext cx="317747" cy="3433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6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</a:t>
            </a:r>
            <a:endParaRPr lang="th-TH" sz="16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09" name="ชื่อเรื่อง 1"/>
          <p:cNvSpPr txBox="1">
            <a:spLocks/>
          </p:cNvSpPr>
          <p:nvPr/>
        </p:nvSpPr>
        <p:spPr>
          <a:xfrm>
            <a:off x="7872868" y="1884660"/>
            <a:ext cx="317747" cy="3433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6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</a:t>
            </a:r>
            <a:endParaRPr lang="th-TH" sz="16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10" name="ชื่อเรื่อง 1"/>
          <p:cNvSpPr txBox="1">
            <a:spLocks/>
          </p:cNvSpPr>
          <p:nvPr/>
        </p:nvSpPr>
        <p:spPr>
          <a:xfrm>
            <a:off x="8197523" y="538799"/>
            <a:ext cx="317747" cy="3433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6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5</a:t>
            </a:r>
            <a:endParaRPr lang="th-TH" sz="16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11" name="ชื่อเรื่อง 1"/>
          <p:cNvSpPr txBox="1">
            <a:spLocks/>
          </p:cNvSpPr>
          <p:nvPr/>
        </p:nvSpPr>
        <p:spPr>
          <a:xfrm>
            <a:off x="2519469" y="2911068"/>
            <a:ext cx="8884652" cy="3339325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th-TH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มนุษย์สมัยนี้ก็สนใจเรื่องการถูกชี้ เช่นเดียวกับมนุษย์ในอดีต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th-TH" sz="36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ใครถูกชี้มาก ก็จะมีแต้มมาก 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th-TH" sz="36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ใครถูกชี้น้อย ก็จะมีแต้มน้อย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th-TH" sz="36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ใครถูกคนมีแต้มมากชี้ ก็จะมีแต้มมาก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th-TH" sz="36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ใครถูกคนมีแต้มน้อยชี้ ก็จะมีแต้มน้อย</a:t>
            </a:r>
          </a:p>
          <a:p>
            <a:pPr algn="ctr"/>
            <a:r>
              <a:rPr lang="th-TH" sz="3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ดังโบราณว่า </a:t>
            </a:r>
            <a:r>
              <a:rPr lang="th-TH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คบคนพาล พาลพาไปหาผิด คบบัณฑิต บัณฑิตพาไปหาผล</a:t>
            </a:r>
            <a:endParaRPr lang="th-TH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113" name="สี่เหลี่ยมผืนผ้า 112"/>
          <p:cNvSpPr/>
          <p:nvPr/>
        </p:nvSpPr>
        <p:spPr>
          <a:xfrm>
            <a:off x="7919243" y="93720"/>
            <a:ext cx="267419" cy="244247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A</a:t>
            </a:r>
            <a:endParaRPr lang="th-TH" sz="1800" dirty="0"/>
          </a:p>
        </p:txBody>
      </p:sp>
      <p:sp>
        <p:nvSpPr>
          <p:cNvPr id="114" name="สี่เหลี่ยมผืนผ้า 113"/>
          <p:cNvSpPr/>
          <p:nvPr/>
        </p:nvSpPr>
        <p:spPr>
          <a:xfrm>
            <a:off x="10376851" y="733067"/>
            <a:ext cx="267419" cy="244247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C</a:t>
            </a:r>
            <a:endParaRPr lang="th-TH" sz="1800" dirty="0"/>
          </a:p>
        </p:txBody>
      </p:sp>
      <p:sp>
        <p:nvSpPr>
          <p:cNvPr id="115" name="สี่เหลี่ยมผืนผ้า 114"/>
          <p:cNvSpPr/>
          <p:nvPr/>
        </p:nvSpPr>
        <p:spPr>
          <a:xfrm>
            <a:off x="9503484" y="51248"/>
            <a:ext cx="267419" cy="244247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B</a:t>
            </a:r>
            <a:endParaRPr lang="th-TH" sz="1800" dirty="0"/>
          </a:p>
        </p:txBody>
      </p:sp>
      <p:sp>
        <p:nvSpPr>
          <p:cNvPr id="116" name="สี่เหลี่ยมผืนผ้า 115"/>
          <p:cNvSpPr/>
          <p:nvPr/>
        </p:nvSpPr>
        <p:spPr>
          <a:xfrm>
            <a:off x="9359470" y="1017056"/>
            <a:ext cx="267419" cy="244247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E</a:t>
            </a:r>
            <a:endParaRPr lang="th-TH" sz="1800" dirty="0"/>
          </a:p>
        </p:txBody>
      </p:sp>
      <p:sp>
        <p:nvSpPr>
          <p:cNvPr id="117" name="สี่เหลี่ยมผืนผ้า 116"/>
          <p:cNvSpPr/>
          <p:nvPr/>
        </p:nvSpPr>
        <p:spPr>
          <a:xfrm>
            <a:off x="7556019" y="1754788"/>
            <a:ext cx="267419" cy="244247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G</a:t>
            </a:r>
            <a:endParaRPr lang="th-TH" sz="1800" dirty="0"/>
          </a:p>
        </p:txBody>
      </p:sp>
      <p:sp>
        <p:nvSpPr>
          <p:cNvPr id="118" name="สี่เหลี่ยมผืนผ้า 117"/>
          <p:cNvSpPr/>
          <p:nvPr/>
        </p:nvSpPr>
        <p:spPr>
          <a:xfrm>
            <a:off x="10845897" y="1489624"/>
            <a:ext cx="267419" cy="244247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F</a:t>
            </a:r>
            <a:endParaRPr lang="th-TH" sz="1800" dirty="0"/>
          </a:p>
        </p:txBody>
      </p:sp>
      <p:sp>
        <p:nvSpPr>
          <p:cNvPr id="119" name="สี่เหลี่ยมผืนผ้า 118"/>
          <p:cNvSpPr/>
          <p:nvPr/>
        </p:nvSpPr>
        <p:spPr>
          <a:xfrm>
            <a:off x="7320857" y="949954"/>
            <a:ext cx="267419" cy="244247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D</a:t>
            </a:r>
            <a:endParaRPr lang="th-TH" sz="1800" dirty="0"/>
          </a:p>
        </p:txBody>
      </p:sp>
      <p:sp>
        <p:nvSpPr>
          <p:cNvPr id="120" name="สี่เหลี่ยมผืนผ้า 119"/>
          <p:cNvSpPr/>
          <p:nvPr/>
        </p:nvSpPr>
        <p:spPr>
          <a:xfrm>
            <a:off x="10730516" y="1963085"/>
            <a:ext cx="267419" cy="244247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H</a:t>
            </a:r>
            <a:endParaRPr lang="th-TH" sz="1800" dirty="0"/>
          </a:p>
        </p:txBody>
      </p:sp>
      <p:sp>
        <p:nvSpPr>
          <p:cNvPr id="121" name="สี่เหลี่ยมผืนผ้า 120"/>
          <p:cNvSpPr/>
          <p:nvPr/>
        </p:nvSpPr>
        <p:spPr>
          <a:xfrm>
            <a:off x="10376850" y="2299208"/>
            <a:ext cx="267419" cy="244247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I</a:t>
            </a:r>
            <a:endParaRPr lang="th-TH" sz="1800" dirty="0"/>
          </a:p>
        </p:txBody>
      </p:sp>
      <p:sp>
        <p:nvSpPr>
          <p:cNvPr id="122" name="สี่เหลี่ยมผืนผ้า 121"/>
          <p:cNvSpPr/>
          <p:nvPr/>
        </p:nvSpPr>
        <p:spPr>
          <a:xfrm>
            <a:off x="8978111" y="2470707"/>
            <a:ext cx="267419" cy="244247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J</a:t>
            </a:r>
            <a:endParaRPr lang="th-TH" sz="1800" dirty="0"/>
          </a:p>
        </p:txBody>
      </p:sp>
      <p:sp>
        <p:nvSpPr>
          <p:cNvPr id="123" name="สี่เหลี่ยมผืนผ้า 122"/>
          <p:cNvSpPr/>
          <p:nvPr/>
        </p:nvSpPr>
        <p:spPr>
          <a:xfrm>
            <a:off x="9558059" y="2523047"/>
            <a:ext cx="267419" cy="244247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K</a:t>
            </a:r>
            <a:endParaRPr lang="th-TH" sz="1800" dirty="0"/>
          </a:p>
        </p:txBody>
      </p:sp>
    </p:spTree>
    <p:extLst>
      <p:ext uri="{BB962C8B-B14F-4D97-AF65-F5344CB8AC3E}">
        <p14:creationId xmlns:p14="http://schemas.microsoft.com/office/powerpoint/2010/main" val="3578681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 txBox="1">
            <a:spLocks/>
          </p:cNvSpPr>
          <p:nvPr/>
        </p:nvSpPr>
        <p:spPr>
          <a:xfrm>
            <a:off x="0" y="-9237"/>
            <a:ext cx="6978770" cy="8312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Adjacency Matrix : Node to Node</a:t>
            </a:r>
            <a:endParaRPr lang="th-TH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4" name="วงรี 3"/>
          <p:cNvSpPr/>
          <p:nvPr/>
        </p:nvSpPr>
        <p:spPr>
          <a:xfrm>
            <a:off x="599650" y="1371904"/>
            <a:ext cx="837000" cy="942006"/>
          </a:xfrm>
          <a:prstGeom prst="ellipse">
            <a:avLst/>
          </a:prstGeom>
          <a:solidFill>
            <a:schemeClr val="accent4">
              <a:lumMod val="20000"/>
              <a:lumOff val="80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schemeClr val="tx1"/>
              </a:solidFill>
            </a:endParaRPr>
          </a:p>
        </p:txBody>
      </p:sp>
      <p:sp>
        <p:nvSpPr>
          <p:cNvPr id="5" name="วงรี 4"/>
          <p:cNvSpPr/>
          <p:nvPr/>
        </p:nvSpPr>
        <p:spPr>
          <a:xfrm>
            <a:off x="1984386" y="1637507"/>
            <a:ext cx="501844" cy="583868"/>
          </a:xfrm>
          <a:prstGeom prst="ellipse">
            <a:avLst/>
          </a:prstGeom>
          <a:solidFill>
            <a:schemeClr val="accent4">
              <a:lumMod val="20000"/>
              <a:lumOff val="80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schemeClr val="tx1"/>
              </a:solidFill>
            </a:endParaRPr>
          </a:p>
        </p:txBody>
      </p:sp>
      <p:sp>
        <p:nvSpPr>
          <p:cNvPr id="6" name="วงรี 5"/>
          <p:cNvSpPr/>
          <p:nvPr/>
        </p:nvSpPr>
        <p:spPr>
          <a:xfrm>
            <a:off x="566903" y="2983827"/>
            <a:ext cx="399303" cy="409850"/>
          </a:xfrm>
          <a:prstGeom prst="ellipse">
            <a:avLst/>
          </a:prstGeom>
          <a:solidFill>
            <a:schemeClr val="accent4">
              <a:lumMod val="20000"/>
              <a:lumOff val="80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schemeClr val="tx1"/>
              </a:solidFill>
            </a:endParaRPr>
          </a:p>
        </p:txBody>
      </p:sp>
      <p:sp>
        <p:nvSpPr>
          <p:cNvPr id="7" name="วงรี 6"/>
          <p:cNvSpPr/>
          <p:nvPr/>
        </p:nvSpPr>
        <p:spPr>
          <a:xfrm>
            <a:off x="1965674" y="2441235"/>
            <a:ext cx="355108" cy="341732"/>
          </a:xfrm>
          <a:prstGeom prst="ellipse">
            <a:avLst/>
          </a:prstGeom>
          <a:solidFill>
            <a:schemeClr val="accent4">
              <a:lumMod val="20000"/>
              <a:lumOff val="80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schemeClr val="tx1"/>
              </a:solidFill>
            </a:endParaRPr>
          </a:p>
        </p:txBody>
      </p:sp>
      <p:cxnSp>
        <p:nvCxnSpPr>
          <p:cNvPr id="16" name="ลูกศรเชื่อมต่อแบบตรง 15"/>
          <p:cNvCxnSpPr/>
          <p:nvPr/>
        </p:nvCxnSpPr>
        <p:spPr>
          <a:xfrm flipH="1" flipV="1">
            <a:off x="1415772" y="2261043"/>
            <a:ext cx="514119" cy="258137"/>
          </a:xfrm>
          <a:prstGeom prst="straightConnector1">
            <a:avLst/>
          </a:prstGeom>
          <a:ln w="38100">
            <a:solidFill>
              <a:srgbClr val="0070C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ลูกศรเชื่อมต่อแบบตรง 16"/>
          <p:cNvCxnSpPr/>
          <p:nvPr/>
        </p:nvCxnSpPr>
        <p:spPr>
          <a:xfrm flipH="1" flipV="1">
            <a:off x="1487806" y="1666543"/>
            <a:ext cx="477868" cy="91933"/>
          </a:xfrm>
          <a:prstGeom prst="straightConnector1">
            <a:avLst/>
          </a:prstGeom>
          <a:ln w="38100">
            <a:solidFill>
              <a:srgbClr val="0070C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ลูกศรเชื่อมต่อแบบตรง 22"/>
          <p:cNvCxnSpPr/>
          <p:nvPr/>
        </p:nvCxnSpPr>
        <p:spPr>
          <a:xfrm flipH="1">
            <a:off x="982082" y="2656027"/>
            <a:ext cx="911885" cy="415308"/>
          </a:xfrm>
          <a:prstGeom prst="straightConnector1">
            <a:avLst/>
          </a:prstGeom>
          <a:ln w="38100">
            <a:solidFill>
              <a:srgbClr val="0070C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ลูกศรเชื่อมต่อแบบตรง 24"/>
          <p:cNvCxnSpPr/>
          <p:nvPr/>
        </p:nvCxnSpPr>
        <p:spPr>
          <a:xfrm flipV="1">
            <a:off x="806981" y="2374730"/>
            <a:ext cx="61927" cy="562595"/>
          </a:xfrm>
          <a:prstGeom prst="straightConnector1">
            <a:avLst/>
          </a:prstGeom>
          <a:ln w="38100">
            <a:solidFill>
              <a:srgbClr val="0070C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สี่เหลี่ยมผืนผ้า 42"/>
          <p:cNvSpPr/>
          <p:nvPr/>
        </p:nvSpPr>
        <p:spPr>
          <a:xfrm>
            <a:off x="899127" y="1685194"/>
            <a:ext cx="238046" cy="24424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A</a:t>
            </a:r>
            <a:endParaRPr lang="th-TH" sz="1800" dirty="0">
              <a:solidFill>
                <a:schemeClr val="tx1"/>
              </a:solidFill>
            </a:endParaRPr>
          </a:p>
        </p:txBody>
      </p:sp>
      <p:sp>
        <p:nvSpPr>
          <p:cNvPr id="45" name="สี่เหลี่ยมผืนผ้า 44"/>
          <p:cNvSpPr/>
          <p:nvPr/>
        </p:nvSpPr>
        <p:spPr>
          <a:xfrm>
            <a:off x="2116285" y="1830933"/>
            <a:ext cx="238046" cy="24424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B</a:t>
            </a:r>
            <a:endParaRPr lang="th-TH" sz="1800" dirty="0">
              <a:solidFill>
                <a:schemeClr val="tx1"/>
              </a:solidFill>
            </a:endParaRPr>
          </a:p>
        </p:txBody>
      </p:sp>
      <p:sp>
        <p:nvSpPr>
          <p:cNvPr id="46" name="สี่เหลี่ยมผืนผ้า 45"/>
          <p:cNvSpPr/>
          <p:nvPr/>
        </p:nvSpPr>
        <p:spPr>
          <a:xfrm>
            <a:off x="2024205" y="2489977"/>
            <a:ext cx="238046" cy="24424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C</a:t>
            </a:r>
            <a:endParaRPr lang="th-TH" sz="1800" dirty="0">
              <a:solidFill>
                <a:schemeClr val="tx1"/>
              </a:solidFill>
            </a:endParaRPr>
          </a:p>
        </p:txBody>
      </p:sp>
      <p:sp>
        <p:nvSpPr>
          <p:cNvPr id="47" name="สี่เหลี่ยมผืนผ้า 46"/>
          <p:cNvSpPr/>
          <p:nvPr/>
        </p:nvSpPr>
        <p:spPr>
          <a:xfrm>
            <a:off x="647531" y="3066628"/>
            <a:ext cx="238046" cy="24424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D</a:t>
            </a:r>
            <a:endParaRPr lang="th-TH" sz="1800" dirty="0">
              <a:solidFill>
                <a:schemeClr val="tx1"/>
              </a:solidFill>
            </a:endParaRPr>
          </a:p>
        </p:txBody>
      </p:sp>
      <p:graphicFrame>
        <p:nvGraphicFramePr>
          <p:cNvPr id="56" name="ตาราง 5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77070804"/>
              </p:ext>
            </p:extLst>
          </p:nvPr>
        </p:nvGraphicFramePr>
        <p:xfrm>
          <a:off x="3592649" y="1478503"/>
          <a:ext cx="2986393" cy="260892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66661"/>
                <a:gridCol w="529933"/>
                <a:gridCol w="529933"/>
                <a:gridCol w="529933"/>
                <a:gridCol w="529933"/>
              </a:tblGrid>
              <a:tr h="536287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KEY</a:t>
                      </a:r>
                      <a:endParaRPr lang="th-TH" sz="2400" dirty="0"/>
                    </a:p>
                  </a:txBody>
                  <a:tcPr>
                    <a:solidFill>
                      <a:schemeClr val="accent4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A</a:t>
                      </a:r>
                      <a:endParaRPr lang="th-TH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B</a:t>
                      </a:r>
                      <a:endParaRPr lang="th-TH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C</a:t>
                      </a:r>
                      <a:endParaRPr lang="th-TH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D</a:t>
                      </a:r>
                      <a:endParaRPr lang="th-TH" sz="2400" dirty="0"/>
                    </a:p>
                  </a:txBody>
                  <a:tcPr/>
                </a:tc>
              </a:tr>
              <a:tr h="513504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A</a:t>
                      </a:r>
                      <a:endParaRPr lang="th-TH" sz="24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dirty="0"/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dirty="0"/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dirty="0"/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dirty="0"/>
                    </a:p>
                  </a:txBody>
                  <a:tcPr>
                    <a:solidFill>
                      <a:schemeClr val="tx1"/>
                    </a:solidFill>
                  </a:tcPr>
                </a:tc>
              </a:tr>
              <a:tr h="513504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B</a:t>
                      </a:r>
                      <a:endParaRPr lang="th-TH" sz="24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th-TH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dirty="0"/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dirty="0"/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dirty="0"/>
                    </a:p>
                  </a:txBody>
                  <a:tcPr>
                    <a:solidFill>
                      <a:schemeClr val="tx1"/>
                    </a:solidFill>
                  </a:tcPr>
                </a:tc>
              </a:tr>
              <a:tr h="513504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C</a:t>
                      </a:r>
                      <a:endParaRPr lang="th-TH" sz="24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1</a:t>
                      </a:r>
                      <a:endParaRPr lang="th-TH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dirty="0"/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dirty="0"/>
                    </a:p>
                  </a:txBody>
                  <a:tcPr>
                    <a:solidFill>
                      <a:schemeClr val="tx1"/>
                    </a:solidFill>
                  </a:tcPr>
                </a:tc>
              </a:tr>
              <a:tr h="513504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D</a:t>
                      </a:r>
                      <a:endParaRPr lang="th-TH" sz="24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9</a:t>
                      </a:r>
                      <a:endParaRPr lang="th-TH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</a:t>
                      </a:r>
                      <a:endParaRPr lang="th-TH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dirty="0"/>
                    </a:p>
                  </a:txBody>
                  <a:tcPr>
                    <a:solidFill>
                      <a:schemeClr val="tx1"/>
                    </a:solidFill>
                  </a:tcPr>
                </a:tc>
              </a:tr>
            </a:tbl>
          </a:graphicData>
        </a:graphic>
      </p:graphicFrame>
      <p:sp>
        <p:nvSpPr>
          <p:cNvPr id="26" name="สี่เหลี่ยมผืนผ้า 25"/>
          <p:cNvSpPr/>
          <p:nvPr/>
        </p:nvSpPr>
        <p:spPr>
          <a:xfrm>
            <a:off x="1590403" y="1450103"/>
            <a:ext cx="238046" cy="24424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4</a:t>
            </a:r>
            <a:endParaRPr lang="th-TH" sz="1800" dirty="0">
              <a:solidFill>
                <a:schemeClr val="tx1"/>
              </a:solidFill>
            </a:endParaRPr>
          </a:p>
        </p:txBody>
      </p:sp>
      <p:sp>
        <p:nvSpPr>
          <p:cNvPr id="29" name="สี่เหลี่ยมผืนผ้า 28"/>
          <p:cNvSpPr/>
          <p:nvPr/>
        </p:nvSpPr>
        <p:spPr>
          <a:xfrm>
            <a:off x="1575368" y="2130483"/>
            <a:ext cx="238046" cy="24424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1</a:t>
            </a:r>
            <a:endParaRPr lang="th-TH" sz="1800" dirty="0">
              <a:solidFill>
                <a:schemeClr val="tx1"/>
              </a:solidFill>
            </a:endParaRPr>
          </a:p>
        </p:txBody>
      </p:sp>
      <p:sp>
        <p:nvSpPr>
          <p:cNvPr id="30" name="สี่เหลี่ยมผืนผ้า 29"/>
          <p:cNvSpPr/>
          <p:nvPr/>
        </p:nvSpPr>
        <p:spPr>
          <a:xfrm>
            <a:off x="1177726" y="2643579"/>
            <a:ext cx="238046" cy="24424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5</a:t>
            </a:r>
            <a:endParaRPr lang="th-TH" sz="1800" dirty="0">
              <a:solidFill>
                <a:schemeClr val="tx1"/>
              </a:solidFill>
            </a:endParaRPr>
          </a:p>
        </p:txBody>
      </p:sp>
      <p:sp>
        <p:nvSpPr>
          <p:cNvPr id="31" name="สี่เหลี่ยมผืนผ้า 30"/>
          <p:cNvSpPr/>
          <p:nvPr/>
        </p:nvSpPr>
        <p:spPr>
          <a:xfrm>
            <a:off x="573942" y="2531702"/>
            <a:ext cx="238046" cy="24424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9</a:t>
            </a:r>
            <a:endParaRPr lang="th-TH" sz="1800" dirty="0">
              <a:solidFill>
                <a:schemeClr val="tx1"/>
              </a:solidFill>
            </a:endParaRPr>
          </a:p>
        </p:txBody>
      </p:sp>
      <p:sp>
        <p:nvSpPr>
          <p:cNvPr id="32" name="ชื่อเรื่อง 1"/>
          <p:cNvSpPr txBox="1">
            <a:spLocks/>
          </p:cNvSpPr>
          <p:nvPr/>
        </p:nvSpPr>
        <p:spPr>
          <a:xfrm>
            <a:off x="0" y="6026727"/>
            <a:ext cx="12192000" cy="8312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th-TH" sz="32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[11] วิษณุ ช้างเนียม, "คู่มือเรียนโครงสร้างข้อมูล และอัลกอริทึม", บริษัทไอดีซี พรีเมียร์, 2556</a:t>
            </a:r>
            <a:r>
              <a:rPr lang="th-TH" sz="32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. </a:t>
            </a:r>
            <a:r>
              <a:rPr lang="en-US" sz="32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P.258</a:t>
            </a:r>
            <a:r>
              <a:rPr lang="th-TH" sz="32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endParaRPr lang="th-TH" sz="32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33" name="ชื่อเรื่อง 1"/>
          <p:cNvSpPr txBox="1">
            <a:spLocks/>
          </p:cNvSpPr>
          <p:nvPr/>
        </p:nvSpPr>
        <p:spPr>
          <a:xfrm>
            <a:off x="3605842" y="986890"/>
            <a:ext cx="2958860" cy="46321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th-TH" sz="32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เมตริกซ์ประชิด</a:t>
            </a:r>
            <a:endParaRPr lang="th-TH" sz="32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994064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 txBox="1">
            <a:spLocks/>
          </p:cNvSpPr>
          <p:nvPr/>
        </p:nvSpPr>
        <p:spPr>
          <a:xfrm>
            <a:off x="0" y="-9237"/>
            <a:ext cx="8471140" cy="8312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Adjacency Matrix : </a:t>
            </a:r>
            <a:r>
              <a:rPr lang="en-US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Direction of Node</a:t>
            </a:r>
            <a:endParaRPr lang="th-TH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4" name="วงรี 3"/>
          <p:cNvSpPr/>
          <p:nvPr/>
        </p:nvSpPr>
        <p:spPr>
          <a:xfrm>
            <a:off x="599650" y="1371904"/>
            <a:ext cx="837000" cy="942006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schemeClr val="tx1"/>
              </a:solidFill>
            </a:endParaRPr>
          </a:p>
        </p:txBody>
      </p:sp>
      <p:sp>
        <p:nvSpPr>
          <p:cNvPr id="5" name="วงรี 4"/>
          <p:cNvSpPr/>
          <p:nvPr/>
        </p:nvSpPr>
        <p:spPr>
          <a:xfrm>
            <a:off x="2115642" y="1543907"/>
            <a:ext cx="501844" cy="583868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schemeClr val="tx1"/>
              </a:solidFill>
            </a:endParaRPr>
          </a:p>
        </p:txBody>
      </p:sp>
      <p:sp>
        <p:nvSpPr>
          <p:cNvPr id="6" name="วงรี 5"/>
          <p:cNvSpPr/>
          <p:nvPr/>
        </p:nvSpPr>
        <p:spPr>
          <a:xfrm>
            <a:off x="566903" y="2983827"/>
            <a:ext cx="399303" cy="409850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schemeClr val="tx1"/>
              </a:solidFill>
            </a:endParaRPr>
          </a:p>
        </p:txBody>
      </p:sp>
      <p:sp>
        <p:nvSpPr>
          <p:cNvPr id="7" name="วงรี 6"/>
          <p:cNvSpPr/>
          <p:nvPr/>
        </p:nvSpPr>
        <p:spPr>
          <a:xfrm>
            <a:off x="1965674" y="2441235"/>
            <a:ext cx="355108" cy="341732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schemeClr val="tx1"/>
              </a:solidFill>
            </a:endParaRPr>
          </a:p>
        </p:txBody>
      </p:sp>
      <p:cxnSp>
        <p:nvCxnSpPr>
          <p:cNvPr id="16" name="ลูกศรเชื่อมต่อแบบตรง 15"/>
          <p:cNvCxnSpPr/>
          <p:nvPr/>
        </p:nvCxnSpPr>
        <p:spPr>
          <a:xfrm flipH="1" flipV="1">
            <a:off x="1415772" y="2261043"/>
            <a:ext cx="514119" cy="258137"/>
          </a:xfrm>
          <a:prstGeom prst="straightConnector1">
            <a:avLst/>
          </a:prstGeom>
          <a:ln w="38100">
            <a:solidFill>
              <a:srgbClr val="0070C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ลูกศรเชื่อมต่อแบบตรง 16"/>
          <p:cNvCxnSpPr/>
          <p:nvPr/>
        </p:nvCxnSpPr>
        <p:spPr>
          <a:xfrm flipH="1">
            <a:off x="1514833" y="1609518"/>
            <a:ext cx="528202" cy="44966"/>
          </a:xfrm>
          <a:prstGeom prst="straightConnector1">
            <a:avLst/>
          </a:prstGeom>
          <a:ln w="38100">
            <a:solidFill>
              <a:srgbClr val="0070C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ลูกศรเชื่อมต่อแบบตรง 22"/>
          <p:cNvCxnSpPr/>
          <p:nvPr/>
        </p:nvCxnSpPr>
        <p:spPr>
          <a:xfrm flipH="1">
            <a:off x="982082" y="2656027"/>
            <a:ext cx="911885" cy="415308"/>
          </a:xfrm>
          <a:prstGeom prst="straightConnector1">
            <a:avLst/>
          </a:prstGeom>
          <a:ln w="38100">
            <a:solidFill>
              <a:srgbClr val="0070C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ลูกศรเชื่อมต่อแบบตรง 23"/>
          <p:cNvCxnSpPr/>
          <p:nvPr/>
        </p:nvCxnSpPr>
        <p:spPr>
          <a:xfrm flipV="1">
            <a:off x="1514833" y="1735939"/>
            <a:ext cx="528202" cy="70947"/>
          </a:xfrm>
          <a:prstGeom prst="straightConnector1">
            <a:avLst/>
          </a:prstGeom>
          <a:ln w="38100">
            <a:solidFill>
              <a:srgbClr val="0070C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ลูกศรเชื่อมต่อแบบตรง 24"/>
          <p:cNvCxnSpPr/>
          <p:nvPr/>
        </p:nvCxnSpPr>
        <p:spPr>
          <a:xfrm flipV="1">
            <a:off x="806981" y="2374730"/>
            <a:ext cx="61927" cy="562595"/>
          </a:xfrm>
          <a:prstGeom prst="straightConnector1">
            <a:avLst/>
          </a:prstGeom>
          <a:ln w="38100">
            <a:solidFill>
              <a:srgbClr val="0070C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ชื่อเรื่อง 1"/>
          <p:cNvSpPr txBox="1">
            <a:spLocks/>
          </p:cNvSpPr>
          <p:nvPr/>
        </p:nvSpPr>
        <p:spPr>
          <a:xfrm>
            <a:off x="1970838" y="2470219"/>
            <a:ext cx="282846" cy="3433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6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</a:t>
            </a:r>
            <a:endParaRPr lang="th-TH" sz="16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0" name="ชื่อเรื่อง 1"/>
          <p:cNvSpPr txBox="1">
            <a:spLocks/>
          </p:cNvSpPr>
          <p:nvPr/>
        </p:nvSpPr>
        <p:spPr>
          <a:xfrm>
            <a:off x="2221995" y="1726109"/>
            <a:ext cx="282846" cy="3433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6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</a:t>
            </a:r>
            <a:endParaRPr lang="th-TH" sz="16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1" name="ชื่อเรื่อง 1"/>
          <p:cNvSpPr txBox="1">
            <a:spLocks/>
          </p:cNvSpPr>
          <p:nvPr/>
        </p:nvSpPr>
        <p:spPr>
          <a:xfrm>
            <a:off x="625131" y="3036960"/>
            <a:ext cx="282846" cy="35671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6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</a:t>
            </a:r>
            <a:endParaRPr lang="th-TH" sz="16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2" name="ชื่อเรื่อง 1"/>
          <p:cNvSpPr txBox="1">
            <a:spLocks/>
          </p:cNvSpPr>
          <p:nvPr/>
        </p:nvSpPr>
        <p:spPr>
          <a:xfrm>
            <a:off x="855043" y="1694738"/>
            <a:ext cx="282846" cy="3433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6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4</a:t>
            </a:r>
            <a:endParaRPr lang="th-TH" sz="16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3" name="สี่เหลี่ยมผืนผ้า 42"/>
          <p:cNvSpPr/>
          <p:nvPr/>
        </p:nvSpPr>
        <p:spPr>
          <a:xfrm>
            <a:off x="442477" y="1413659"/>
            <a:ext cx="238046" cy="244247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A</a:t>
            </a:r>
            <a:endParaRPr lang="th-TH" sz="1800" dirty="0"/>
          </a:p>
        </p:txBody>
      </p:sp>
      <p:sp>
        <p:nvSpPr>
          <p:cNvPr id="45" name="สี่เหลี่ยมผืนผ้า 44"/>
          <p:cNvSpPr/>
          <p:nvPr/>
        </p:nvSpPr>
        <p:spPr>
          <a:xfrm>
            <a:off x="2485793" y="2007396"/>
            <a:ext cx="238046" cy="244247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B</a:t>
            </a:r>
            <a:endParaRPr lang="th-TH" sz="1800" dirty="0"/>
          </a:p>
        </p:txBody>
      </p:sp>
      <p:sp>
        <p:nvSpPr>
          <p:cNvPr id="46" name="สี่เหลี่ยมผืนผ้า 45"/>
          <p:cNvSpPr/>
          <p:nvPr/>
        </p:nvSpPr>
        <p:spPr>
          <a:xfrm>
            <a:off x="2235308" y="2712343"/>
            <a:ext cx="238046" cy="244247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C</a:t>
            </a:r>
            <a:endParaRPr lang="th-TH" sz="1800" dirty="0"/>
          </a:p>
        </p:txBody>
      </p:sp>
      <p:sp>
        <p:nvSpPr>
          <p:cNvPr id="47" name="สี่เหลี่ยมผืนผ้า 46"/>
          <p:cNvSpPr/>
          <p:nvPr/>
        </p:nvSpPr>
        <p:spPr>
          <a:xfrm>
            <a:off x="431149" y="3328325"/>
            <a:ext cx="238046" cy="244247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D</a:t>
            </a:r>
            <a:endParaRPr lang="th-TH" sz="1800" dirty="0"/>
          </a:p>
        </p:txBody>
      </p:sp>
      <p:graphicFrame>
        <p:nvGraphicFramePr>
          <p:cNvPr id="56" name="ตาราง 5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8637674"/>
              </p:ext>
            </p:extLst>
          </p:nvPr>
        </p:nvGraphicFramePr>
        <p:xfrm>
          <a:off x="4774469" y="2423982"/>
          <a:ext cx="3404975" cy="260892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88135"/>
                <a:gridCol w="604210"/>
                <a:gridCol w="604210"/>
                <a:gridCol w="604210"/>
                <a:gridCol w="604210"/>
              </a:tblGrid>
              <a:tr h="536287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KEY</a:t>
                      </a:r>
                      <a:endParaRPr lang="th-TH" sz="2400" dirty="0"/>
                    </a:p>
                  </a:txBody>
                  <a:tcPr>
                    <a:solidFill>
                      <a:schemeClr val="accent4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A</a:t>
                      </a:r>
                      <a:endParaRPr lang="th-TH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B</a:t>
                      </a:r>
                      <a:endParaRPr lang="th-TH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C</a:t>
                      </a:r>
                      <a:endParaRPr lang="th-TH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D</a:t>
                      </a:r>
                      <a:endParaRPr lang="th-TH" sz="2400" dirty="0"/>
                    </a:p>
                  </a:txBody>
                  <a:tcPr/>
                </a:tc>
              </a:tr>
              <a:tr h="513504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A</a:t>
                      </a:r>
                      <a:endParaRPr lang="th-TH" sz="24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dirty="0"/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dirty="0" smtClean="0"/>
                        <a:t>6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h-TH" dirty="0"/>
                    </a:p>
                  </a:txBody>
                  <a:tcPr/>
                </a:tc>
              </a:tr>
              <a:tr h="513504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B</a:t>
                      </a:r>
                      <a:endParaRPr lang="th-TH" sz="24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dirty="0" smtClean="0"/>
                        <a:t>4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h-TH" dirty="0"/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h-TH" dirty="0"/>
                    </a:p>
                  </a:txBody>
                  <a:tcPr/>
                </a:tc>
              </a:tr>
              <a:tr h="513504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C</a:t>
                      </a:r>
                      <a:endParaRPr lang="th-TH" sz="24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dirty="0" smtClean="0"/>
                        <a:t>1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h-TH" dirty="0"/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dirty="0" smtClean="0"/>
                        <a:t>3</a:t>
                      </a:r>
                      <a:endParaRPr lang="th-TH" dirty="0"/>
                    </a:p>
                  </a:txBody>
                  <a:tcPr/>
                </a:tc>
              </a:tr>
              <a:tr h="513504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D</a:t>
                      </a:r>
                      <a:endParaRPr lang="th-TH" sz="24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dirty="0" smtClean="0"/>
                        <a:t>9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h-TH" dirty="0"/>
                    </a:p>
                  </a:txBody>
                  <a:tcPr>
                    <a:solidFill>
                      <a:schemeClr val="tx1"/>
                    </a:solidFill>
                  </a:tcPr>
                </a:tc>
              </a:tr>
            </a:tbl>
          </a:graphicData>
        </a:graphic>
      </p:graphicFrame>
      <p:sp>
        <p:nvSpPr>
          <p:cNvPr id="21" name="สี่เหลี่ยมผืนผ้า 20"/>
          <p:cNvSpPr/>
          <p:nvPr/>
        </p:nvSpPr>
        <p:spPr>
          <a:xfrm>
            <a:off x="1650389" y="1410237"/>
            <a:ext cx="238046" cy="24424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4</a:t>
            </a:r>
            <a:endParaRPr lang="th-TH" sz="1800" dirty="0">
              <a:solidFill>
                <a:schemeClr val="tx1"/>
              </a:solidFill>
            </a:endParaRPr>
          </a:p>
        </p:txBody>
      </p:sp>
      <p:sp>
        <p:nvSpPr>
          <p:cNvPr id="22" name="สี่เหลี่ยมผืนผ้า 21"/>
          <p:cNvSpPr/>
          <p:nvPr/>
        </p:nvSpPr>
        <p:spPr>
          <a:xfrm>
            <a:off x="1659911" y="1753186"/>
            <a:ext cx="238046" cy="24424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6</a:t>
            </a:r>
            <a:endParaRPr lang="th-TH" sz="1800" dirty="0">
              <a:solidFill>
                <a:schemeClr val="tx1"/>
              </a:solidFill>
            </a:endParaRPr>
          </a:p>
        </p:txBody>
      </p:sp>
      <p:sp>
        <p:nvSpPr>
          <p:cNvPr id="26" name="สี่เหลี่ยมผืนผ้า 25"/>
          <p:cNvSpPr/>
          <p:nvPr/>
        </p:nvSpPr>
        <p:spPr>
          <a:xfrm>
            <a:off x="591350" y="2569304"/>
            <a:ext cx="238046" cy="24424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9</a:t>
            </a:r>
            <a:endParaRPr lang="th-TH" sz="1800" dirty="0">
              <a:solidFill>
                <a:schemeClr val="tx1"/>
              </a:solidFill>
            </a:endParaRPr>
          </a:p>
        </p:txBody>
      </p:sp>
      <p:sp>
        <p:nvSpPr>
          <p:cNvPr id="27" name="สี่เหลี่ยมผืนผ้า 26"/>
          <p:cNvSpPr/>
          <p:nvPr/>
        </p:nvSpPr>
        <p:spPr>
          <a:xfrm>
            <a:off x="1650389" y="2150343"/>
            <a:ext cx="238046" cy="24424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1</a:t>
            </a:r>
            <a:endParaRPr lang="th-TH" sz="1800" dirty="0">
              <a:solidFill>
                <a:schemeClr val="tx1"/>
              </a:solidFill>
            </a:endParaRPr>
          </a:p>
        </p:txBody>
      </p:sp>
      <p:sp>
        <p:nvSpPr>
          <p:cNvPr id="28" name="สี่เหลี่ยมผืนผ้า 27"/>
          <p:cNvSpPr/>
          <p:nvPr/>
        </p:nvSpPr>
        <p:spPr>
          <a:xfrm>
            <a:off x="1296749" y="2569304"/>
            <a:ext cx="238046" cy="24424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3</a:t>
            </a:r>
            <a:endParaRPr lang="th-TH" sz="1800" dirty="0">
              <a:solidFill>
                <a:schemeClr val="tx1"/>
              </a:solidFill>
            </a:endParaRPr>
          </a:p>
        </p:txBody>
      </p:sp>
      <p:sp>
        <p:nvSpPr>
          <p:cNvPr id="29" name="ชื่อเรื่อง 1"/>
          <p:cNvSpPr txBox="1">
            <a:spLocks/>
          </p:cNvSpPr>
          <p:nvPr/>
        </p:nvSpPr>
        <p:spPr>
          <a:xfrm>
            <a:off x="0" y="6026727"/>
            <a:ext cx="12192000" cy="8312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th-TH" sz="32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[11] วิษณุ ช้างเนียม, "คู่มือเรียนโครงสร้างข้อมูล และอัลกอริทึม", บริษัทไอดีซี พรีเมียร์, 2556</a:t>
            </a:r>
            <a:r>
              <a:rPr lang="th-TH" sz="32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. </a:t>
            </a:r>
            <a:r>
              <a:rPr lang="en-US" sz="32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P.258</a:t>
            </a:r>
            <a:r>
              <a:rPr lang="th-TH" sz="32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endParaRPr lang="th-TH" sz="32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30" name="ชื่อเรื่อง 1"/>
          <p:cNvSpPr txBox="1">
            <a:spLocks/>
          </p:cNvSpPr>
          <p:nvPr/>
        </p:nvSpPr>
        <p:spPr>
          <a:xfrm>
            <a:off x="4701396" y="1930395"/>
            <a:ext cx="2958860" cy="46321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th-TH" sz="32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เมตริกซ์ประชิด</a:t>
            </a:r>
            <a:endParaRPr lang="th-TH" sz="32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95173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 txBox="1">
            <a:spLocks/>
          </p:cNvSpPr>
          <p:nvPr/>
        </p:nvSpPr>
        <p:spPr>
          <a:xfrm>
            <a:off x="-1" y="-9237"/>
            <a:ext cx="8755811" cy="8312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Graph and Adjacency Matrix : Page Rank</a:t>
            </a:r>
            <a:endParaRPr lang="th-TH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4" name="วงรี 3"/>
          <p:cNvSpPr/>
          <p:nvPr/>
        </p:nvSpPr>
        <p:spPr>
          <a:xfrm>
            <a:off x="599650" y="1371904"/>
            <a:ext cx="837000" cy="942006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schemeClr val="tx1"/>
              </a:solidFill>
            </a:endParaRPr>
          </a:p>
        </p:txBody>
      </p:sp>
      <p:sp>
        <p:nvSpPr>
          <p:cNvPr id="5" name="วงรี 4"/>
          <p:cNvSpPr/>
          <p:nvPr/>
        </p:nvSpPr>
        <p:spPr>
          <a:xfrm>
            <a:off x="2115642" y="1543907"/>
            <a:ext cx="501844" cy="583868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schemeClr val="tx1"/>
              </a:solidFill>
            </a:endParaRPr>
          </a:p>
        </p:txBody>
      </p:sp>
      <p:sp>
        <p:nvSpPr>
          <p:cNvPr id="6" name="วงรี 5"/>
          <p:cNvSpPr/>
          <p:nvPr/>
        </p:nvSpPr>
        <p:spPr>
          <a:xfrm>
            <a:off x="566903" y="2983827"/>
            <a:ext cx="399303" cy="409850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schemeClr val="tx1"/>
              </a:solidFill>
            </a:endParaRPr>
          </a:p>
        </p:txBody>
      </p:sp>
      <p:sp>
        <p:nvSpPr>
          <p:cNvPr id="7" name="วงรี 6"/>
          <p:cNvSpPr/>
          <p:nvPr/>
        </p:nvSpPr>
        <p:spPr>
          <a:xfrm>
            <a:off x="1965674" y="2441235"/>
            <a:ext cx="355108" cy="341732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schemeClr val="tx1"/>
              </a:solidFill>
            </a:endParaRPr>
          </a:p>
        </p:txBody>
      </p:sp>
      <p:cxnSp>
        <p:nvCxnSpPr>
          <p:cNvPr id="16" name="ลูกศรเชื่อมต่อแบบตรง 15"/>
          <p:cNvCxnSpPr/>
          <p:nvPr/>
        </p:nvCxnSpPr>
        <p:spPr>
          <a:xfrm flipH="1" flipV="1">
            <a:off x="1415772" y="2261043"/>
            <a:ext cx="514119" cy="258137"/>
          </a:xfrm>
          <a:prstGeom prst="straightConnector1">
            <a:avLst/>
          </a:prstGeom>
          <a:ln w="38100">
            <a:solidFill>
              <a:srgbClr val="0070C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ลูกศรเชื่อมต่อแบบตรง 16"/>
          <p:cNvCxnSpPr/>
          <p:nvPr/>
        </p:nvCxnSpPr>
        <p:spPr>
          <a:xfrm flipH="1">
            <a:off x="1514833" y="1609518"/>
            <a:ext cx="528202" cy="44966"/>
          </a:xfrm>
          <a:prstGeom prst="straightConnector1">
            <a:avLst/>
          </a:prstGeom>
          <a:ln w="38100">
            <a:solidFill>
              <a:srgbClr val="0070C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ลูกศรเชื่อมต่อแบบตรง 22"/>
          <p:cNvCxnSpPr/>
          <p:nvPr/>
        </p:nvCxnSpPr>
        <p:spPr>
          <a:xfrm flipH="1">
            <a:off x="982082" y="2656027"/>
            <a:ext cx="911885" cy="415308"/>
          </a:xfrm>
          <a:prstGeom prst="straightConnector1">
            <a:avLst/>
          </a:prstGeom>
          <a:ln w="38100">
            <a:solidFill>
              <a:srgbClr val="0070C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ลูกศรเชื่อมต่อแบบตรง 23"/>
          <p:cNvCxnSpPr/>
          <p:nvPr/>
        </p:nvCxnSpPr>
        <p:spPr>
          <a:xfrm flipV="1">
            <a:off x="1514833" y="1735939"/>
            <a:ext cx="528202" cy="70947"/>
          </a:xfrm>
          <a:prstGeom prst="straightConnector1">
            <a:avLst/>
          </a:prstGeom>
          <a:ln w="38100">
            <a:solidFill>
              <a:srgbClr val="0070C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ลูกศรเชื่อมต่อแบบตรง 24"/>
          <p:cNvCxnSpPr/>
          <p:nvPr/>
        </p:nvCxnSpPr>
        <p:spPr>
          <a:xfrm flipV="1">
            <a:off x="806981" y="2374730"/>
            <a:ext cx="61927" cy="562595"/>
          </a:xfrm>
          <a:prstGeom prst="straightConnector1">
            <a:avLst/>
          </a:prstGeom>
          <a:ln w="38100">
            <a:solidFill>
              <a:srgbClr val="0070C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ชื่อเรื่อง 1"/>
          <p:cNvSpPr txBox="1">
            <a:spLocks/>
          </p:cNvSpPr>
          <p:nvPr/>
        </p:nvSpPr>
        <p:spPr>
          <a:xfrm>
            <a:off x="1970838" y="2470219"/>
            <a:ext cx="282846" cy="3433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6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</a:t>
            </a:r>
            <a:endParaRPr lang="th-TH" sz="16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0" name="ชื่อเรื่อง 1"/>
          <p:cNvSpPr txBox="1">
            <a:spLocks/>
          </p:cNvSpPr>
          <p:nvPr/>
        </p:nvSpPr>
        <p:spPr>
          <a:xfrm>
            <a:off x="2221995" y="1726109"/>
            <a:ext cx="282846" cy="3433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6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</a:t>
            </a:r>
            <a:endParaRPr lang="th-TH" sz="16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1" name="ชื่อเรื่อง 1"/>
          <p:cNvSpPr txBox="1">
            <a:spLocks/>
          </p:cNvSpPr>
          <p:nvPr/>
        </p:nvSpPr>
        <p:spPr>
          <a:xfrm>
            <a:off x="625131" y="3036960"/>
            <a:ext cx="282846" cy="35671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6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</a:t>
            </a:r>
            <a:endParaRPr lang="th-TH" sz="16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2" name="ชื่อเรื่อง 1"/>
          <p:cNvSpPr txBox="1">
            <a:spLocks/>
          </p:cNvSpPr>
          <p:nvPr/>
        </p:nvSpPr>
        <p:spPr>
          <a:xfrm>
            <a:off x="855043" y="1694738"/>
            <a:ext cx="282846" cy="3433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6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4</a:t>
            </a:r>
            <a:endParaRPr lang="th-TH" sz="16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3" name="สี่เหลี่ยมผืนผ้า 42"/>
          <p:cNvSpPr/>
          <p:nvPr/>
        </p:nvSpPr>
        <p:spPr>
          <a:xfrm>
            <a:off x="442477" y="1413659"/>
            <a:ext cx="238046" cy="244247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A</a:t>
            </a:r>
            <a:endParaRPr lang="th-TH" sz="1800" dirty="0"/>
          </a:p>
        </p:txBody>
      </p:sp>
      <p:sp>
        <p:nvSpPr>
          <p:cNvPr id="45" name="สี่เหลี่ยมผืนผ้า 44"/>
          <p:cNvSpPr/>
          <p:nvPr/>
        </p:nvSpPr>
        <p:spPr>
          <a:xfrm>
            <a:off x="2485793" y="2007396"/>
            <a:ext cx="238046" cy="244247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B</a:t>
            </a:r>
            <a:endParaRPr lang="th-TH" sz="1800" dirty="0"/>
          </a:p>
        </p:txBody>
      </p:sp>
      <p:sp>
        <p:nvSpPr>
          <p:cNvPr id="46" name="สี่เหลี่ยมผืนผ้า 45"/>
          <p:cNvSpPr/>
          <p:nvPr/>
        </p:nvSpPr>
        <p:spPr>
          <a:xfrm>
            <a:off x="2235308" y="2712343"/>
            <a:ext cx="238046" cy="244247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C</a:t>
            </a:r>
            <a:endParaRPr lang="th-TH" sz="1800" dirty="0"/>
          </a:p>
        </p:txBody>
      </p:sp>
      <p:sp>
        <p:nvSpPr>
          <p:cNvPr id="47" name="สี่เหลี่ยมผืนผ้า 46"/>
          <p:cNvSpPr/>
          <p:nvPr/>
        </p:nvSpPr>
        <p:spPr>
          <a:xfrm>
            <a:off x="431149" y="3328325"/>
            <a:ext cx="238046" cy="244247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D</a:t>
            </a:r>
            <a:endParaRPr lang="th-TH" sz="1800" dirty="0"/>
          </a:p>
        </p:txBody>
      </p:sp>
      <p:graphicFrame>
        <p:nvGraphicFramePr>
          <p:cNvPr id="56" name="ตาราง 5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30368069"/>
              </p:ext>
            </p:extLst>
          </p:nvPr>
        </p:nvGraphicFramePr>
        <p:xfrm>
          <a:off x="4774469" y="2423982"/>
          <a:ext cx="4310749" cy="312708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88135"/>
                <a:gridCol w="604210"/>
                <a:gridCol w="604210"/>
                <a:gridCol w="604210"/>
                <a:gridCol w="604210"/>
                <a:gridCol w="905774"/>
              </a:tblGrid>
              <a:tr h="536287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KEY</a:t>
                      </a:r>
                      <a:endParaRPr lang="th-TH" sz="2400" dirty="0"/>
                    </a:p>
                  </a:txBody>
                  <a:tcPr>
                    <a:solidFill>
                      <a:schemeClr val="accent4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A</a:t>
                      </a:r>
                      <a:endParaRPr lang="th-TH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B</a:t>
                      </a:r>
                      <a:endParaRPr lang="th-TH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C</a:t>
                      </a:r>
                      <a:endParaRPr lang="th-TH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D</a:t>
                      </a:r>
                      <a:endParaRPr lang="th-TH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SUM</a:t>
                      </a:r>
                      <a:endParaRPr lang="th-TH" sz="2400" dirty="0"/>
                    </a:p>
                  </a:txBody>
                  <a:tcPr>
                    <a:solidFill>
                      <a:schemeClr val="accent4">
                        <a:lumMod val="50000"/>
                      </a:schemeClr>
                    </a:solidFill>
                  </a:tcPr>
                </a:tc>
              </a:tr>
              <a:tr h="513504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A</a:t>
                      </a:r>
                      <a:endParaRPr lang="th-TH" sz="24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dirty="0"/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</a:t>
                      </a:r>
                      <a:endParaRPr lang="th-TH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513504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B</a:t>
                      </a:r>
                      <a:endParaRPr lang="th-TH" sz="24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h-TH" dirty="0"/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th-TH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513504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C</a:t>
                      </a:r>
                      <a:endParaRPr lang="th-TH" sz="24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h-TH" dirty="0"/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th-TH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513504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D</a:t>
                      </a:r>
                      <a:endParaRPr lang="th-TH" sz="24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h-TH" dirty="0"/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th-TH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513504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bg1"/>
                          </a:solidFill>
                        </a:rPr>
                        <a:t>SUM</a:t>
                      </a:r>
                      <a:endParaRPr lang="th-TH" sz="2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th-TH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th-TH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th-TH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th-TH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th-TH" sz="2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tx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23240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 txBox="1">
            <a:spLocks/>
          </p:cNvSpPr>
          <p:nvPr/>
        </p:nvSpPr>
        <p:spPr>
          <a:xfrm>
            <a:off x="0" y="-9237"/>
            <a:ext cx="2398143" cy="8312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Page Rank</a:t>
            </a:r>
            <a:endParaRPr lang="th-TH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grpSp>
        <p:nvGrpSpPr>
          <p:cNvPr id="54" name="กลุ่ม 53"/>
          <p:cNvGrpSpPr/>
          <p:nvPr/>
        </p:nvGrpSpPr>
        <p:grpSpPr>
          <a:xfrm>
            <a:off x="74669" y="1207187"/>
            <a:ext cx="3375898" cy="2716046"/>
            <a:chOff x="7320857" y="51248"/>
            <a:chExt cx="3792459" cy="2716046"/>
          </a:xfrm>
        </p:grpSpPr>
        <p:sp>
          <p:nvSpPr>
            <p:cNvPr id="4" name="วงรี 3"/>
            <p:cNvSpPr/>
            <p:nvPr/>
          </p:nvSpPr>
          <p:spPr>
            <a:xfrm>
              <a:off x="7910617" y="215965"/>
              <a:ext cx="940280" cy="942006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>
                <a:solidFill>
                  <a:schemeClr val="tx1"/>
                </a:solidFill>
              </a:endParaRPr>
            </a:p>
          </p:txBody>
        </p:sp>
        <p:sp>
          <p:nvSpPr>
            <p:cNvPr id="5" name="วงรี 4"/>
            <p:cNvSpPr/>
            <p:nvPr/>
          </p:nvSpPr>
          <p:spPr>
            <a:xfrm>
              <a:off x="9606708" y="214319"/>
              <a:ext cx="563768" cy="583868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>
                <a:solidFill>
                  <a:schemeClr val="tx1"/>
                </a:solidFill>
              </a:endParaRPr>
            </a:p>
          </p:txBody>
        </p:sp>
        <p:sp>
          <p:nvSpPr>
            <p:cNvPr id="6" name="วงรี 5"/>
            <p:cNvSpPr/>
            <p:nvPr/>
          </p:nvSpPr>
          <p:spPr>
            <a:xfrm>
              <a:off x="7807100" y="1787698"/>
              <a:ext cx="448574" cy="464358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>
                <a:solidFill>
                  <a:schemeClr val="tx1"/>
                </a:solidFill>
              </a:endParaRPr>
            </a:p>
          </p:txBody>
        </p:sp>
        <p:sp>
          <p:nvSpPr>
            <p:cNvPr id="7" name="วงรี 6"/>
            <p:cNvSpPr/>
            <p:nvPr/>
          </p:nvSpPr>
          <p:spPr>
            <a:xfrm>
              <a:off x="9420240" y="1135980"/>
              <a:ext cx="664233" cy="651718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>
                <a:solidFill>
                  <a:schemeClr val="tx1"/>
                </a:solidFill>
              </a:endParaRPr>
            </a:p>
          </p:txBody>
        </p:sp>
        <p:sp>
          <p:nvSpPr>
            <p:cNvPr id="8" name="วงรี 7"/>
            <p:cNvSpPr/>
            <p:nvPr/>
          </p:nvSpPr>
          <p:spPr>
            <a:xfrm>
              <a:off x="10547875" y="864672"/>
              <a:ext cx="420036" cy="399920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>
                <a:solidFill>
                  <a:schemeClr val="tx1"/>
                </a:solidFill>
              </a:endParaRPr>
            </a:p>
          </p:txBody>
        </p:sp>
        <p:sp>
          <p:nvSpPr>
            <p:cNvPr id="9" name="วงรี 8"/>
            <p:cNvSpPr/>
            <p:nvPr/>
          </p:nvSpPr>
          <p:spPr>
            <a:xfrm>
              <a:off x="9192928" y="2331162"/>
              <a:ext cx="227312" cy="223510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>
                <a:solidFill>
                  <a:schemeClr val="tx1"/>
                </a:solidFill>
              </a:endParaRPr>
            </a:p>
          </p:txBody>
        </p:sp>
        <p:sp>
          <p:nvSpPr>
            <p:cNvPr id="10" name="วงรี 9"/>
            <p:cNvSpPr/>
            <p:nvPr/>
          </p:nvSpPr>
          <p:spPr>
            <a:xfrm>
              <a:off x="9691806" y="2331162"/>
              <a:ext cx="227312" cy="223510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>
                <a:solidFill>
                  <a:schemeClr val="tx1"/>
                </a:solidFill>
              </a:endParaRPr>
            </a:p>
          </p:txBody>
        </p:sp>
        <p:sp>
          <p:nvSpPr>
            <p:cNvPr id="11" name="วงรี 10"/>
            <p:cNvSpPr/>
            <p:nvPr/>
          </p:nvSpPr>
          <p:spPr>
            <a:xfrm>
              <a:off x="10214634" y="2183818"/>
              <a:ext cx="227312" cy="223510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>
                <a:solidFill>
                  <a:schemeClr val="tx1"/>
                </a:solidFill>
              </a:endParaRPr>
            </a:p>
          </p:txBody>
        </p:sp>
        <p:sp>
          <p:nvSpPr>
            <p:cNvPr id="12" name="วงรี 11"/>
            <p:cNvSpPr/>
            <p:nvPr/>
          </p:nvSpPr>
          <p:spPr>
            <a:xfrm>
              <a:off x="10556543" y="1852639"/>
              <a:ext cx="227312" cy="223510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>
                <a:solidFill>
                  <a:schemeClr val="tx1"/>
                </a:solidFill>
              </a:endParaRPr>
            </a:p>
          </p:txBody>
        </p:sp>
        <p:sp>
          <p:nvSpPr>
            <p:cNvPr id="13" name="วงรี 12"/>
            <p:cNvSpPr/>
            <p:nvPr/>
          </p:nvSpPr>
          <p:spPr>
            <a:xfrm>
              <a:off x="10657197" y="1363241"/>
              <a:ext cx="227312" cy="223510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>
                <a:solidFill>
                  <a:schemeClr val="tx1"/>
                </a:solidFill>
              </a:endParaRPr>
            </a:p>
          </p:txBody>
        </p:sp>
        <p:sp>
          <p:nvSpPr>
            <p:cNvPr id="14" name="วงรี 13"/>
            <p:cNvSpPr/>
            <p:nvPr/>
          </p:nvSpPr>
          <p:spPr>
            <a:xfrm>
              <a:off x="7546494" y="1135203"/>
              <a:ext cx="269232" cy="228038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>
                <a:solidFill>
                  <a:schemeClr val="tx1"/>
                </a:solidFill>
              </a:endParaRPr>
            </a:p>
          </p:txBody>
        </p:sp>
        <p:cxnSp>
          <p:nvCxnSpPr>
            <p:cNvPr id="15" name="ลูกศรเชื่อมต่อแบบตรง 14"/>
            <p:cNvCxnSpPr/>
            <p:nvPr/>
          </p:nvCxnSpPr>
          <p:spPr>
            <a:xfrm flipH="1" flipV="1">
              <a:off x="7745326" y="1444034"/>
              <a:ext cx="145928" cy="343664"/>
            </a:xfrm>
            <a:prstGeom prst="straightConnector1">
              <a:avLst/>
            </a:prstGeom>
            <a:ln w="3810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ลูกศรเชื่อมต่อแบบตรง 15"/>
            <p:cNvCxnSpPr/>
            <p:nvPr/>
          </p:nvCxnSpPr>
          <p:spPr>
            <a:xfrm flipH="1" flipV="1">
              <a:off x="8827442" y="1105104"/>
              <a:ext cx="577557" cy="258137"/>
            </a:xfrm>
            <a:prstGeom prst="straightConnector1">
              <a:avLst/>
            </a:prstGeom>
            <a:ln w="3810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ลูกศรเชื่อมต่อแบบตรง 16"/>
            <p:cNvCxnSpPr/>
            <p:nvPr/>
          </p:nvCxnSpPr>
          <p:spPr>
            <a:xfrm flipH="1">
              <a:off x="8938727" y="382550"/>
              <a:ext cx="667981" cy="115995"/>
            </a:xfrm>
            <a:prstGeom prst="straightConnector1">
              <a:avLst/>
            </a:prstGeom>
            <a:ln w="3810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ลูกศรเชื่อมต่อแบบตรง 17"/>
            <p:cNvCxnSpPr>
              <a:stCxn id="8" idx="2"/>
            </p:cNvCxnSpPr>
            <p:nvPr/>
          </p:nvCxnSpPr>
          <p:spPr>
            <a:xfrm flipH="1" flipV="1">
              <a:off x="9000744" y="840662"/>
              <a:ext cx="1547131" cy="223970"/>
            </a:xfrm>
            <a:prstGeom prst="straightConnector1">
              <a:avLst/>
            </a:prstGeom>
            <a:ln w="3810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ลูกศรเชื่อมต่อแบบตรง 18"/>
            <p:cNvCxnSpPr/>
            <p:nvPr/>
          </p:nvCxnSpPr>
          <p:spPr>
            <a:xfrm flipV="1">
              <a:off x="10084473" y="1097655"/>
              <a:ext cx="396900" cy="149635"/>
            </a:xfrm>
            <a:prstGeom prst="straightConnector1">
              <a:avLst/>
            </a:prstGeom>
            <a:ln w="3810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ลูกศรเชื่อมต่อแบบตรง 19"/>
            <p:cNvCxnSpPr/>
            <p:nvPr/>
          </p:nvCxnSpPr>
          <p:spPr>
            <a:xfrm flipV="1">
              <a:off x="9361160" y="1832631"/>
              <a:ext cx="170945" cy="460372"/>
            </a:xfrm>
            <a:prstGeom prst="straightConnector1">
              <a:avLst/>
            </a:prstGeom>
            <a:ln w="3810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ลูกศรเชื่อมต่อแบบตรง 20"/>
            <p:cNvCxnSpPr/>
            <p:nvPr/>
          </p:nvCxnSpPr>
          <p:spPr>
            <a:xfrm flipV="1">
              <a:off x="9752356" y="1915396"/>
              <a:ext cx="0" cy="377607"/>
            </a:xfrm>
            <a:prstGeom prst="straightConnector1">
              <a:avLst/>
            </a:prstGeom>
            <a:ln w="3810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ลูกศรเชื่อมต่อแบบตรง 21"/>
            <p:cNvCxnSpPr>
              <a:stCxn id="11" idx="1"/>
            </p:cNvCxnSpPr>
            <p:nvPr/>
          </p:nvCxnSpPr>
          <p:spPr>
            <a:xfrm flipH="1" flipV="1">
              <a:off x="9917165" y="1844449"/>
              <a:ext cx="330758" cy="372101"/>
            </a:xfrm>
            <a:prstGeom prst="straightConnector1">
              <a:avLst/>
            </a:prstGeom>
            <a:ln w="3810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ลูกศรเชื่อมต่อแบบตรง 22"/>
            <p:cNvCxnSpPr/>
            <p:nvPr/>
          </p:nvCxnSpPr>
          <p:spPr>
            <a:xfrm flipH="1">
              <a:off x="8340238" y="1500088"/>
              <a:ext cx="1024405" cy="415308"/>
            </a:xfrm>
            <a:prstGeom prst="straightConnector1">
              <a:avLst/>
            </a:prstGeom>
            <a:ln w="3810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ลูกศรเชื่อมต่อแบบตรง 23"/>
            <p:cNvCxnSpPr/>
            <p:nvPr/>
          </p:nvCxnSpPr>
          <p:spPr>
            <a:xfrm flipV="1">
              <a:off x="8938727" y="580000"/>
              <a:ext cx="593378" cy="70947"/>
            </a:xfrm>
            <a:prstGeom prst="straightConnector1">
              <a:avLst/>
            </a:prstGeom>
            <a:ln w="3810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ลูกศรเชื่อมต่อแบบตรง 24"/>
            <p:cNvCxnSpPr/>
            <p:nvPr/>
          </p:nvCxnSpPr>
          <p:spPr>
            <a:xfrm flipV="1">
              <a:off x="8143531" y="1218791"/>
              <a:ext cx="69568" cy="562595"/>
            </a:xfrm>
            <a:prstGeom prst="straightConnector1">
              <a:avLst/>
            </a:prstGeom>
            <a:ln w="3810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ลูกศรเชื่อมต่อแบบตรง 25"/>
            <p:cNvCxnSpPr>
              <a:stCxn id="12" idx="1"/>
            </p:cNvCxnSpPr>
            <p:nvPr/>
          </p:nvCxnSpPr>
          <p:spPr>
            <a:xfrm flipH="1" flipV="1">
              <a:off x="10110262" y="1590901"/>
              <a:ext cx="479570" cy="294470"/>
            </a:xfrm>
            <a:prstGeom prst="straightConnector1">
              <a:avLst/>
            </a:prstGeom>
            <a:ln w="3810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ลูกศรเชื่อมต่อแบบตรง 26"/>
            <p:cNvCxnSpPr/>
            <p:nvPr/>
          </p:nvCxnSpPr>
          <p:spPr>
            <a:xfrm flipH="1" flipV="1">
              <a:off x="10178891" y="1444034"/>
              <a:ext cx="423281" cy="50661"/>
            </a:xfrm>
            <a:prstGeom prst="straightConnector1">
              <a:avLst/>
            </a:prstGeom>
            <a:ln w="3810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ลูกศรเชื่อมต่อแบบตรง 27"/>
            <p:cNvCxnSpPr/>
            <p:nvPr/>
          </p:nvCxnSpPr>
          <p:spPr>
            <a:xfrm flipH="1">
              <a:off x="10185066" y="1172472"/>
              <a:ext cx="350537" cy="157237"/>
            </a:xfrm>
            <a:prstGeom prst="straightConnector1">
              <a:avLst/>
            </a:prstGeom>
            <a:ln w="3810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9" name="รูปแบบอิสระ 28"/>
            <p:cNvSpPr/>
            <p:nvPr/>
          </p:nvSpPr>
          <p:spPr>
            <a:xfrm>
              <a:off x="8566225" y="1244234"/>
              <a:ext cx="690113" cy="1069675"/>
            </a:xfrm>
            <a:custGeom>
              <a:avLst/>
              <a:gdLst>
                <a:gd name="connsiteX0" fmla="*/ 690113 w 690113"/>
                <a:gd name="connsiteY0" fmla="*/ 1069675 h 1069675"/>
                <a:gd name="connsiteX1" fmla="*/ 232913 w 690113"/>
                <a:gd name="connsiteY1" fmla="*/ 586596 h 1069675"/>
                <a:gd name="connsiteX2" fmla="*/ 0 w 690113"/>
                <a:gd name="connsiteY2" fmla="*/ 0 h 1069675"/>
                <a:gd name="connsiteX0" fmla="*/ 690113 w 690113"/>
                <a:gd name="connsiteY0" fmla="*/ 1069675 h 1069675"/>
                <a:gd name="connsiteX1" fmla="*/ 353683 w 690113"/>
                <a:gd name="connsiteY1" fmla="*/ 646981 h 1069675"/>
                <a:gd name="connsiteX2" fmla="*/ 0 w 690113"/>
                <a:gd name="connsiteY2" fmla="*/ 0 h 10696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690113" h="1069675">
                  <a:moveTo>
                    <a:pt x="690113" y="1069675"/>
                  </a:moveTo>
                  <a:cubicBezTo>
                    <a:pt x="519022" y="917275"/>
                    <a:pt x="468702" y="825260"/>
                    <a:pt x="353683" y="646981"/>
                  </a:cubicBezTo>
                  <a:cubicBezTo>
                    <a:pt x="238664" y="468702"/>
                    <a:pt x="58947" y="204158"/>
                    <a:pt x="0" y="0"/>
                  </a:cubicBezTo>
                </a:path>
              </a:pathLst>
            </a:custGeom>
            <a:noFill/>
            <a:ln w="3810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30" name="รูปแบบอิสระ 29"/>
            <p:cNvSpPr/>
            <p:nvPr/>
          </p:nvSpPr>
          <p:spPr>
            <a:xfrm>
              <a:off x="8377001" y="1252860"/>
              <a:ext cx="1309267" cy="1130058"/>
            </a:xfrm>
            <a:custGeom>
              <a:avLst/>
              <a:gdLst>
                <a:gd name="connsiteX0" fmla="*/ 690113 w 690113"/>
                <a:gd name="connsiteY0" fmla="*/ 1069675 h 1069675"/>
                <a:gd name="connsiteX1" fmla="*/ 232913 w 690113"/>
                <a:gd name="connsiteY1" fmla="*/ 586596 h 1069675"/>
                <a:gd name="connsiteX2" fmla="*/ 0 w 690113"/>
                <a:gd name="connsiteY2" fmla="*/ 0 h 1069675"/>
                <a:gd name="connsiteX0" fmla="*/ 690113 w 690113"/>
                <a:gd name="connsiteY0" fmla="*/ 1069675 h 1069675"/>
                <a:gd name="connsiteX1" fmla="*/ 153522 w 690113"/>
                <a:gd name="connsiteY1" fmla="*/ 538340 h 1069675"/>
                <a:gd name="connsiteX2" fmla="*/ 0 w 690113"/>
                <a:gd name="connsiteY2" fmla="*/ 0 h 1069675"/>
                <a:gd name="connsiteX0" fmla="*/ 708793 w 708793"/>
                <a:gd name="connsiteY0" fmla="*/ 1053589 h 1053589"/>
                <a:gd name="connsiteX1" fmla="*/ 153522 w 708793"/>
                <a:gd name="connsiteY1" fmla="*/ 538340 h 1053589"/>
                <a:gd name="connsiteX2" fmla="*/ 0 w 708793"/>
                <a:gd name="connsiteY2" fmla="*/ 0 h 1053589"/>
                <a:gd name="connsiteX0" fmla="*/ 708793 w 708793"/>
                <a:gd name="connsiteY0" fmla="*/ 1053589 h 1053589"/>
                <a:gd name="connsiteX1" fmla="*/ 153522 w 708793"/>
                <a:gd name="connsiteY1" fmla="*/ 538340 h 1053589"/>
                <a:gd name="connsiteX2" fmla="*/ 0 w 708793"/>
                <a:gd name="connsiteY2" fmla="*/ 0 h 10535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08793" h="1053589">
                  <a:moveTo>
                    <a:pt x="708793" y="1053589"/>
                  </a:moveTo>
                  <a:cubicBezTo>
                    <a:pt x="276179" y="756420"/>
                    <a:pt x="271654" y="713938"/>
                    <a:pt x="153522" y="538340"/>
                  </a:cubicBezTo>
                  <a:cubicBezTo>
                    <a:pt x="35390" y="362742"/>
                    <a:pt x="58947" y="204158"/>
                    <a:pt x="0" y="0"/>
                  </a:cubicBezTo>
                </a:path>
              </a:pathLst>
            </a:custGeom>
            <a:noFill/>
            <a:ln w="3810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31" name="รูปแบบอิสระ 30"/>
            <p:cNvSpPr/>
            <p:nvPr/>
          </p:nvSpPr>
          <p:spPr>
            <a:xfrm>
              <a:off x="8748047" y="1210098"/>
              <a:ext cx="1430844" cy="1041958"/>
            </a:xfrm>
            <a:custGeom>
              <a:avLst/>
              <a:gdLst>
                <a:gd name="connsiteX0" fmla="*/ 690113 w 690113"/>
                <a:gd name="connsiteY0" fmla="*/ 1069675 h 1069675"/>
                <a:gd name="connsiteX1" fmla="*/ 232913 w 690113"/>
                <a:gd name="connsiteY1" fmla="*/ 586596 h 1069675"/>
                <a:gd name="connsiteX2" fmla="*/ 0 w 690113"/>
                <a:gd name="connsiteY2" fmla="*/ 0 h 1069675"/>
                <a:gd name="connsiteX0" fmla="*/ 690113 w 690113"/>
                <a:gd name="connsiteY0" fmla="*/ 1069675 h 1069675"/>
                <a:gd name="connsiteX1" fmla="*/ 278680 w 690113"/>
                <a:gd name="connsiteY1" fmla="*/ 869984 h 1069675"/>
                <a:gd name="connsiteX2" fmla="*/ 0 w 690113"/>
                <a:gd name="connsiteY2" fmla="*/ 0 h 1069675"/>
                <a:gd name="connsiteX0" fmla="*/ 690113 w 690113"/>
                <a:gd name="connsiteY0" fmla="*/ 1069675 h 1069675"/>
                <a:gd name="connsiteX1" fmla="*/ 278680 w 690113"/>
                <a:gd name="connsiteY1" fmla="*/ 869984 h 1069675"/>
                <a:gd name="connsiteX2" fmla="*/ 0 w 690113"/>
                <a:gd name="connsiteY2" fmla="*/ 0 h 10696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690113" h="1069675">
                  <a:moveTo>
                    <a:pt x="690113" y="1069675"/>
                  </a:moveTo>
                  <a:cubicBezTo>
                    <a:pt x="514862" y="1050114"/>
                    <a:pt x="393699" y="1048263"/>
                    <a:pt x="278680" y="869984"/>
                  </a:cubicBezTo>
                  <a:cubicBezTo>
                    <a:pt x="163661" y="691705"/>
                    <a:pt x="58947" y="204158"/>
                    <a:pt x="0" y="0"/>
                  </a:cubicBezTo>
                </a:path>
              </a:pathLst>
            </a:custGeom>
            <a:noFill/>
            <a:ln w="3810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32" name="ชื่อเรื่อง 1"/>
            <p:cNvSpPr txBox="1">
              <a:spLocks/>
            </p:cNvSpPr>
            <p:nvPr/>
          </p:nvSpPr>
          <p:spPr>
            <a:xfrm>
              <a:off x="7546104" y="1147858"/>
              <a:ext cx="243158" cy="233467"/>
            </a:xfrm>
            <a:prstGeom prst="rect">
              <a:avLst/>
            </a:prstGeom>
          </p:spPr>
          <p:txBody>
            <a:bodyPr/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n-US" sz="1000" dirty="0" smtClean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1</a:t>
              </a:r>
              <a:endParaRPr lang="th-TH" sz="1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33" name="ชื่อเรื่อง 1"/>
            <p:cNvSpPr txBox="1">
              <a:spLocks/>
            </p:cNvSpPr>
            <p:nvPr/>
          </p:nvSpPr>
          <p:spPr>
            <a:xfrm>
              <a:off x="9179311" y="2337936"/>
              <a:ext cx="243158" cy="233467"/>
            </a:xfrm>
            <a:prstGeom prst="rect">
              <a:avLst/>
            </a:prstGeom>
          </p:spPr>
          <p:txBody>
            <a:bodyPr/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n-US" sz="1000" dirty="0" smtClean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1</a:t>
              </a:r>
              <a:endParaRPr lang="th-TH" sz="1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34" name="ชื่อเรื่อง 1"/>
            <p:cNvSpPr txBox="1">
              <a:spLocks/>
            </p:cNvSpPr>
            <p:nvPr/>
          </p:nvSpPr>
          <p:spPr>
            <a:xfrm>
              <a:off x="9680138" y="2326174"/>
              <a:ext cx="243158" cy="233467"/>
            </a:xfrm>
            <a:prstGeom prst="rect">
              <a:avLst/>
            </a:prstGeom>
          </p:spPr>
          <p:txBody>
            <a:bodyPr/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n-US" sz="1000" dirty="0" smtClean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1</a:t>
              </a:r>
              <a:endParaRPr lang="th-TH" sz="1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35" name="ชื่อเรื่อง 1"/>
            <p:cNvSpPr txBox="1">
              <a:spLocks/>
            </p:cNvSpPr>
            <p:nvPr/>
          </p:nvSpPr>
          <p:spPr>
            <a:xfrm>
              <a:off x="10195510" y="2182051"/>
              <a:ext cx="243158" cy="233467"/>
            </a:xfrm>
            <a:prstGeom prst="rect">
              <a:avLst/>
            </a:prstGeom>
          </p:spPr>
          <p:txBody>
            <a:bodyPr/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n-US" sz="1000" dirty="0" smtClean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1</a:t>
              </a:r>
              <a:endParaRPr lang="th-TH" sz="1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36" name="ชื่อเรื่อง 1"/>
            <p:cNvSpPr txBox="1">
              <a:spLocks/>
            </p:cNvSpPr>
            <p:nvPr/>
          </p:nvSpPr>
          <p:spPr>
            <a:xfrm>
              <a:off x="10539771" y="1855229"/>
              <a:ext cx="243158" cy="233467"/>
            </a:xfrm>
            <a:prstGeom prst="rect">
              <a:avLst/>
            </a:prstGeom>
          </p:spPr>
          <p:txBody>
            <a:bodyPr/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n-US" sz="1000" dirty="0" smtClean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1</a:t>
              </a:r>
              <a:endParaRPr lang="th-TH" sz="1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37" name="ชื่อเรื่อง 1"/>
            <p:cNvSpPr txBox="1">
              <a:spLocks/>
            </p:cNvSpPr>
            <p:nvPr/>
          </p:nvSpPr>
          <p:spPr>
            <a:xfrm>
              <a:off x="10636314" y="1369494"/>
              <a:ext cx="243158" cy="233467"/>
            </a:xfrm>
            <a:prstGeom prst="rect">
              <a:avLst/>
            </a:prstGeom>
          </p:spPr>
          <p:txBody>
            <a:bodyPr/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n-US" sz="1000" dirty="0" smtClean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1</a:t>
              </a:r>
              <a:endParaRPr lang="th-TH" sz="1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38" name="ชื่อเรื่อง 1"/>
            <p:cNvSpPr txBox="1">
              <a:spLocks/>
            </p:cNvSpPr>
            <p:nvPr/>
          </p:nvSpPr>
          <p:spPr>
            <a:xfrm>
              <a:off x="10614377" y="969955"/>
              <a:ext cx="243158" cy="233467"/>
            </a:xfrm>
            <a:prstGeom prst="rect">
              <a:avLst/>
            </a:prstGeom>
          </p:spPr>
          <p:txBody>
            <a:bodyPr/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n-US" sz="1100" b="1" dirty="0" smtClean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2</a:t>
              </a:r>
              <a:endParaRPr lang="th-TH" sz="11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39" name="ชื่อเรื่อง 1"/>
            <p:cNvSpPr txBox="1">
              <a:spLocks/>
            </p:cNvSpPr>
            <p:nvPr/>
          </p:nvSpPr>
          <p:spPr>
            <a:xfrm>
              <a:off x="9585862" y="1327665"/>
              <a:ext cx="317747" cy="343332"/>
            </a:xfrm>
            <a:prstGeom prst="rect">
              <a:avLst/>
            </a:prstGeom>
          </p:spPr>
          <p:txBody>
            <a:bodyPr/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n-US" sz="1600" b="1" dirty="0" smtClean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4</a:t>
              </a:r>
              <a:endParaRPr lang="th-TH" sz="1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40" name="ชื่อเรื่อง 1"/>
            <p:cNvSpPr txBox="1">
              <a:spLocks/>
            </p:cNvSpPr>
            <p:nvPr/>
          </p:nvSpPr>
          <p:spPr>
            <a:xfrm>
              <a:off x="9726184" y="396521"/>
              <a:ext cx="317747" cy="343332"/>
            </a:xfrm>
            <a:prstGeom prst="rect">
              <a:avLst/>
            </a:prstGeom>
          </p:spPr>
          <p:txBody>
            <a:bodyPr/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n-US" sz="1600" b="1" dirty="0" smtClean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3</a:t>
              </a:r>
              <a:endParaRPr lang="th-TH" sz="1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41" name="ชื่อเรื่อง 1"/>
            <p:cNvSpPr txBox="1">
              <a:spLocks/>
            </p:cNvSpPr>
            <p:nvPr/>
          </p:nvSpPr>
          <p:spPr>
            <a:xfrm>
              <a:off x="7872868" y="1884660"/>
              <a:ext cx="317747" cy="343332"/>
            </a:xfrm>
            <a:prstGeom prst="rect">
              <a:avLst/>
            </a:prstGeom>
          </p:spPr>
          <p:txBody>
            <a:bodyPr/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n-US" sz="1600" b="1" dirty="0" smtClean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3</a:t>
              </a:r>
              <a:endParaRPr lang="th-TH" sz="1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42" name="ชื่อเรื่อง 1"/>
            <p:cNvSpPr txBox="1">
              <a:spLocks/>
            </p:cNvSpPr>
            <p:nvPr/>
          </p:nvSpPr>
          <p:spPr>
            <a:xfrm>
              <a:off x="8197523" y="538799"/>
              <a:ext cx="317747" cy="343332"/>
            </a:xfrm>
            <a:prstGeom prst="rect">
              <a:avLst/>
            </a:prstGeom>
          </p:spPr>
          <p:txBody>
            <a:bodyPr/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n-US" sz="1600" b="1" dirty="0" smtClean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5</a:t>
              </a:r>
              <a:endParaRPr lang="th-TH" sz="1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43" name="สี่เหลี่ยมผืนผ้า 42"/>
            <p:cNvSpPr/>
            <p:nvPr/>
          </p:nvSpPr>
          <p:spPr>
            <a:xfrm>
              <a:off x="7919243" y="93720"/>
              <a:ext cx="267419" cy="244247"/>
            </a:xfrm>
            <a:prstGeom prst="rect">
              <a:avLst/>
            </a:prstGeom>
            <a:solidFill>
              <a:srgbClr val="00206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 smtClean="0"/>
                <a:t>A</a:t>
              </a:r>
              <a:endParaRPr lang="th-TH" sz="1800" dirty="0"/>
            </a:p>
          </p:txBody>
        </p:sp>
        <p:sp>
          <p:nvSpPr>
            <p:cNvPr id="44" name="สี่เหลี่ยมผืนผ้า 43"/>
            <p:cNvSpPr/>
            <p:nvPr/>
          </p:nvSpPr>
          <p:spPr>
            <a:xfrm>
              <a:off x="10376851" y="733067"/>
              <a:ext cx="267419" cy="244247"/>
            </a:xfrm>
            <a:prstGeom prst="rect">
              <a:avLst/>
            </a:prstGeom>
            <a:solidFill>
              <a:srgbClr val="00206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 smtClean="0"/>
                <a:t>C</a:t>
              </a:r>
              <a:endParaRPr lang="th-TH" sz="1800" dirty="0"/>
            </a:p>
          </p:txBody>
        </p:sp>
        <p:sp>
          <p:nvSpPr>
            <p:cNvPr id="45" name="สี่เหลี่ยมผืนผ้า 44"/>
            <p:cNvSpPr/>
            <p:nvPr/>
          </p:nvSpPr>
          <p:spPr>
            <a:xfrm>
              <a:off x="9503484" y="51248"/>
              <a:ext cx="267419" cy="244247"/>
            </a:xfrm>
            <a:prstGeom prst="rect">
              <a:avLst/>
            </a:prstGeom>
            <a:solidFill>
              <a:srgbClr val="00206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 smtClean="0"/>
                <a:t>B</a:t>
              </a:r>
              <a:endParaRPr lang="th-TH" sz="1800" dirty="0"/>
            </a:p>
          </p:txBody>
        </p:sp>
        <p:sp>
          <p:nvSpPr>
            <p:cNvPr id="46" name="สี่เหลี่ยมผืนผ้า 45"/>
            <p:cNvSpPr/>
            <p:nvPr/>
          </p:nvSpPr>
          <p:spPr>
            <a:xfrm>
              <a:off x="9359470" y="1017056"/>
              <a:ext cx="267419" cy="244247"/>
            </a:xfrm>
            <a:prstGeom prst="rect">
              <a:avLst/>
            </a:prstGeom>
            <a:solidFill>
              <a:srgbClr val="00206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 smtClean="0"/>
                <a:t>E</a:t>
              </a:r>
              <a:endParaRPr lang="th-TH" sz="1800" dirty="0"/>
            </a:p>
          </p:txBody>
        </p:sp>
        <p:sp>
          <p:nvSpPr>
            <p:cNvPr id="47" name="สี่เหลี่ยมผืนผ้า 46"/>
            <p:cNvSpPr/>
            <p:nvPr/>
          </p:nvSpPr>
          <p:spPr>
            <a:xfrm>
              <a:off x="7556019" y="1754788"/>
              <a:ext cx="267419" cy="244247"/>
            </a:xfrm>
            <a:prstGeom prst="rect">
              <a:avLst/>
            </a:prstGeom>
            <a:solidFill>
              <a:srgbClr val="00206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 smtClean="0"/>
                <a:t>G</a:t>
              </a:r>
              <a:endParaRPr lang="th-TH" sz="1800" dirty="0"/>
            </a:p>
          </p:txBody>
        </p:sp>
        <p:sp>
          <p:nvSpPr>
            <p:cNvPr id="48" name="สี่เหลี่ยมผืนผ้า 47"/>
            <p:cNvSpPr/>
            <p:nvPr/>
          </p:nvSpPr>
          <p:spPr>
            <a:xfrm>
              <a:off x="10845897" y="1489624"/>
              <a:ext cx="267419" cy="244247"/>
            </a:xfrm>
            <a:prstGeom prst="rect">
              <a:avLst/>
            </a:prstGeom>
            <a:solidFill>
              <a:srgbClr val="00206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 smtClean="0"/>
                <a:t>F</a:t>
              </a:r>
              <a:endParaRPr lang="th-TH" sz="1800" dirty="0"/>
            </a:p>
          </p:txBody>
        </p:sp>
        <p:sp>
          <p:nvSpPr>
            <p:cNvPr id="49" name="สี่เหลี่ยมผืนผ้า 48"/>
            <p:cNvSpPr/>
            <p:nvPr/>
          </p:nvSpPr>
          <p:spPr>
            <a:xfrm>
              <a:off x="7320857" y="949954"/>
              <a:ext cx="267419" cy="244247"/>
            </a:xfrm>
            <a:prstGeom prst="rect">
              <a:avLst/>
            </a:prstGeom>
            <a:solidFill>
              <a:srgbClr val="00206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 smtClean="0"/>
                <a:t>D</a:t>
              </a:r>
              <a:endParaRPr lang="th-TH" sz="1800" dirty="0"/>
            </a:p>
          </p:txBody>
        </p:sp>
        <p:sp>
          <p:nvSpPr>
            <p:cNvPr id="50" name="สี่เหลี่ยมผืนผ้า 49"/>
            <p:cNvSpPr/>
            <p:nvPr/>
          </p:nvSpPr>
          <p:spPr>
            <a:xfrm>
              <a:off x="10730516" y="1963085"/>
              <a:ext cx="267419" cy="244247"/>
            </a:xfrm>
            <a:prstGeom prst="rect">
              <a:avLst/>
            </a:prstGeom>
            <a:solidFill>
              <a:srgbClr val="00206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 smtClean="0"/>
                <a:t>H</a:t>
              </a:r>
              <a:endParaRPr lang="th-TH" sz="1800" dirty="0"/>
            </a:p>
          </p:txBody>
        </p:sp>
        <p:sp>
          <p:nvSpPr>
            <p:cNvPr id="51" name="สี่เหลี่ยมผืนผ้า 50"/>
            <p:cNvSpPr/>
            <p:nvPr/>
          </p:nvSpPr>
          <p:spPr>
            <a:xfrm>
              <a:off x="10376850" y="2299208"/>
              <a:ext cx="267419" cy="244247"/>
            </a:xfrm>
            <a:prstGeom prst="rect">
              <a:avLst/>
            </a:prstGeom>
            <a:solidFill>
              <a:srgbClr val="00206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 smtClean="0"/>
                <a:t>I</a:t>
              </a:r>
              <a:endParaRPr lang="th-TH" sz="1800" dirty="0"/>
            </a:p>
          </p:txBody>
        </p:sp>
        <p:sp>
          <p:nvSpPr>
            <p:cNvPr id="52" name="สี่เหลี่ยมผืนผ้า 51"/>
            <p:cNvSpPr/>
            <p:nvPr/>
          </p:nvSpPr>
          <p:spPr>
            <a:xfrm>
              <a:off x="8978111" y="2470707"/>
              <a:ext cx="267419" cy="244247"/>
            </a:xfrm>
            <a:prstGeom prst="rect">
              <a:avLst/>
            </a:prstGeom>
            <a:solidFill>
              <a:srgbClr val="00206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 smtClean="0"/>
                <a:t>J</a:t>
              </a:r>
              <a:endParaRPr lang="th-TH" sz="1800" dirty="0"/>
            </a:p>
          </p:txBody>
        </p:sp>
        <p:sp>
          <p:nvSpPr>
            <p:cNvPr id="53" name="สี่เหลี่ยมผืนผ้า 52"/>
            <p:cNvSpPr/>
            <p:nvPr/>
          </p:nvSpPr>
          <p:spPr>
            <a:xfrm>
              <a:off x="9558059" y="2523047"/>
              <a:ext cx="267419" cy="244247"/>
            </a:xfrm>
            <a:prstGeom prst="rect">
              <a:avLst/>
            </a:prstGeom>
            <a:solidFill>
              <a:srgbClr val="00206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 smtClean="0"/>
                <a:t>K</a:t>
              </a:r>
              <a:endParaRPr lang="th-TH" sz="1800" dirty="0"/>
            </a:p>
          </p:txBody>
        </p:sp>
      </p:grpSp>
      <p:graphicFrame>
        <p:nvGraphicFramePr>
          <p:cNvPr id="56" name="ตาราง 5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8553588"/>
              </p:ext>
            </p:extLst>
          </p:nvPr>
        </p:nvGraphicFramePr>
        <p:xfrm>
          <a:off x="3558144" y="30274"/>
          <a:ext cx="8540219" cy="675420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88135"/>
                <a:gridCol w="604210"/>
                <a:gridCol w="604210"/>
                <a:gridCol w="604210"/>
                <a:gridCol w="604210"/>
                <a:gridCol w="604210"/>
                <a:gridCol w="604210"/>
                <a:gridCol w="604210"/>
                <a:gridCol w="604210"/>
                <a:gridCol w="604210"/>
                <a:gridCol w="604210"/>
                <a:gridCol w="604210"/>
                <a:gridCol w="905774"/>
              </a:tblGrid>
              <a:tr h="536287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KEY</a:t>
                      </a:r>
                      <a:endParaRPr lang="th-TH" sz="2400" dirty="0"/>
                    </a:p>
                  </a:txBody>
                  <a:tcPr>
                    <a:solidFill>
                      <a:schemeClr val="accent4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A</a:t>
                      </a:r>
                      <a:endParaRPr lang="th-TH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B</a:t>
                      </a:r>
                      <a:endParaRPr lang="th-TH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C</a:t>
                      </a:r>
                      <a:endParaRPr lang="th-TH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D</a:t>
                      </a:r>
                      <a:endParaRPr lang="th-TH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E</a:t>
                      </a:r>
                      <a:endParaRPr lang="th-TH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F</a:t>
                      </a:r>
                      <a:endParaRPr lang="th-TH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G</a:t>
                      </a:r>
                      <a:endParaRPr lang="th-TH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H</a:t>
                      </a:r>
                      <a:endParaRPr lang="th-TH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I</a:t>
                      </a:r>
                      <a:endParaRPr lang="th-TH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J</a:t>
                      </a:r>
                      <a:endParaRPr lang="th-TH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K</a:t>
                      </a:r>
                      <a:endParaRPr lang="th-TH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SUM</a:t>
                      </a:r>
                      <a:endParaRPr lang="th-TH" sz="2400" dirty="0"/>
                    </a:p>
                  </a:txBody>
                  <a:tcPr>
                    <a:solidFill>
                      <a:schemeClr val="accent4">
                        <a:lumMod val="50000"/>
                      </a:schemeClr>
                    </a:solidFill>
                  </a:tcPr>
                </a:tc>
              </a:tr>
              <a:tr h="513504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A</a:t>
                      </a:r>
                      <a:endParaRPr lang="th-TH" sz="24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dirty="0"/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15</a:t>
                      </a:r>
                      <a:endParaRPr lang="th-TH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513504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B</a:t>
                      </a:r>
                      <a:endParaRPr lang="th-TH" sz="24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h-TH" dirty="0"/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</a:t>
                      </a:r>
                      <a:endParaRPr lang="th-TH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513504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C</a:t>
                      </a:r>
                      <a:endParaRPr lang="th-TH" sz="24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h-TH" dirty="0"/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th-TH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513504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D</a:t>
                      </a:r>
                      <a:endParaRPr lang="th-TH" sz="24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h-TH" dirty="0"/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th-TH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513504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E</a:t>
                      </a:r>
                      <a:endParaRPr lang="th-TH" sz="24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h-TH" dirty="0"/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</a:t>
                      </a:r>
                      <a:endParaRPr lang="th-TH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513504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F</a:t>
                      </a:r>
                      <a:endParaRPr lang="th-TH" sz="24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h-TH" dirty="0"/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th-TH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513504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G</a:t>
                      </a:r>
                      <a:endParaRPr lang="th-TH" sz="24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h-TH" dirty="0"/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th-TH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513504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H</a:t>
                      </a:r>
                      <a:endParaRPr lang="th-TH" sz="24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h-TH" dirty="0"/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th-TH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513504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I</a:t>
                      </a:r>
                      <a:endParaRPr lang="th-TH" sz="24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h-TH" dirty="0"/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th-TH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513504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J</a:t>
                      </a:r>
                      <a:endParaRPr lang="th-TH" sz="24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h-TH" dirty="0"/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th-TH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513504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K</a:t>
                      </a:r>
                      <a:endParaRPr lang="th-TH" sz="24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h-TH" dirty="0"/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2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lang="th-TH" sz="2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513504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bg1"/>
                          </a:solidFill>
                        </a:rPr>
                        <a:t>SUM</a:t>
                      </a:r>
                      <a:endParaRPr lang="th-TH" sz="2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th-TH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th-TH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th-TH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th-TH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th-TH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th-TH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th-TH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th-TH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th-TH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th-TH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th-TH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th-TH" sz="2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7" name="ชื่อเรื่อง 1"/>
          <p:cNvSpPr txBox="1">
            <a:spLocks/>
          </p:cNvSpPr>
          <p:nvPr/>
        </p:nvSpPr>
        <p:spPr>
          <a:xfrm>
            <a:off x="1248344" y="4832146"/>
            <a:ext cx="961296" cy="1059695"/>
          </a:xfrm>
          <a:prstGeom prst="rect">
            <a:avLst/>
          </a:prstGeom>
          <a:solidFill>
            <a:srgbClr val="FF0000"/>
          </a:solidFill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7200" b="1" dirty="0" smtClean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?</a:t>
            </a:r>
            <a:endParaRPr lang="th-TH" sz="7200" b="1" dirty="0">
              <a:solidFill>
                <a:schemeClr val="bg1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844218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ธีมของ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136</TotalTime>
  <Words>507</Words>
  <Application>Microsoft Office PowerPoint</Application>
  <PresentationFormat>Widescreen</PresentationFormat>
  <Paragraphs>234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6" baseType="lpstr">
      <vt:lpstr>Angsana New</vt:lpstr>
      <vt:lpstr>Arial</vt:lpstr>
      <vt:lpstr>Calibri</vt:lpstr>
      <vt:lpstr>Calibri Light</vt:lpstr>
      <vt:lpstr>Cordia New</vt:lpstr>
      <vt:lpstr>Tahoma</vt:lpstr>
      <vt:lpstr>TH SarabunPSK</vt:lpstr>
      <vt:lpstr>ธีมของ Office</vt:lpstr>
      <vt:lpstr>Graph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Binary Tree</dc:title>
  <dc:creator>burin</dc:creator>
  <cp:lastModifiedBy>Burin-PC</cp:lastModifiedBy>
  <cp:revision>29</cp:revision>
  <dcterms:created xsi:type="dcterms:W3CDTF">2016-10-02T02:23:30Z</dcterms:created>
  <dcterms:modified xsi:type="dcterms:W3CDTF">2016-11-03T05:42:32Z</dcterms:modified>
</cp:coreProperties>
</file>