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61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46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4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16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6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672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92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26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73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54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103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102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F80B-B68E-4EC3-94C4-9C6A49D0C052}" type="datetimeFigureOut">
              <a:rPr lang="th-TH" smtClean="0"/>
              <a:t>03/11/59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07F3-8257-4D1C-87A4-6432AEDCADE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280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Autofit/>
          </a:bodyPr>
          <a:lstStyle/>
          <a:p>
            <a:r>
              <a:rPr lang="en-US" sz="16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</a:t>
            </a:r>
            <a:endParaRPr lang="th-TH" sz="16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6262577"/>
            <a:ext cx="12192000" cy="595424"/>
          </a:xfrm>
        </p:spPr>
        <p:txBody>
          <a:bodyPr>
            <a:normAutofit/>
          </a:bodyPr>
          <a:lstStyle/>
          <a:p>
            <a:pPr algn="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Rewrite by Burin </a:t>
            </a:r>
            <a:r>
              <a:rPr lang="en-US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Rujjanapan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Updated: 591022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http://www.thaiall.com/datastructure/grap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7" y="3083986"/>
            <a:ext cx="2257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3324446" y="2759214"/>
            <a:ext cx="7620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กราฟ 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Graph)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ชุดของข้อมูลที่มีการจัดเก็บข้อมูลแบบไม่ใช่เชิงเส้น ข้อมูลจะมีความสัมพันธ์กันแบบเชื่อมโยง 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Network)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โดยแทนหน่วยข้อมูลด้วยโหนด (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Node/Vertex)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และเชื่อมโยง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โหนด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เอดจ์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Edge) </a:t>
            </a:r>
            <a:endParaRPr lang="en-US" sz="4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หากเอดจ์มีทิศทางจะเรียกว่าอาร์ค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(Arcs)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2" name="Picture 4" descr="ผลการค้นหารูปภาพสำหรับ thailand map r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274" y="0"/>
            <a:ext cx="1782726" cy="276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5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aiall.com/datastructure/graph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7" y="557561"/>
            <a:ext cx="5251239" cy="53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27105"/>
              </p:ext>
            </p:extLst>
          </p:nvPr>
        </p:nvGraphicFramePr>
        <p:xfrm>
          <a:off x="7332392" y="557561"/>
          <a:ext cx="457781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011"/>
                <a:gridCol w="3380802"/>
              </a:tblGrid>
              <a:tr h="37164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Term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Value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Vertex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{ A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 B,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C, D, 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}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Edges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{ {A, B}, {A, C}, {B, D},</a:t>
                      </a:r>
                      <a:r>
                        <a:rPr lang="en-US" sz="20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{D, C}, {C, E}}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InDegree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= 0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= 2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OutDegree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= 2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= 1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 = 0</a:t>
                      </a:r>
                      <a:endParaRPr lang="en-US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Path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{A, B, D, C, E}</a:t>
                      </a:r>
                    </a:p>
                    <a:p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{A, C, E}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655022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p.</a:t>
            </a:r>
            <a:r>
              <a:rPr lang="th-TH" sz="1400" dirty="0" smtClean="0"/>
              <a:t>270  </a:t>
            </a:r>
            <a:r>
              <a:rPr lang="en-US" sz="1400" dirty="0" smtClean="0"/>
              <a:t>p.266 </a:t>
            </a:r>
            <a:r>
              <a:rPr lang="th-TH" sz="1400" dirty="0" smtClean="0"/>
              <a:t>http://agritech.pcru.ac.th/new/page/e-learningdata</a:t>
            </a:r>
            <a:r>
              <a:rPr lang="th-TH" sz="1400" dirty="0"/>
              <a:t>/7Graphs.php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-9237"/>
            <a:ext cx="6978770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Term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6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5467"/>
            <a:ext cx="12192000" cy="6722533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bg1">
                    <a:lumMod val="95000"/>
                  </a:schemeClr>
                </a:solidFill>
              </a:rPr>
              <a:t>http://www.goldmetalcenter.com/distancchart.html</a:t>
            </a:r>
          </a:p>
        </p:txBody>
      </p:sp>
    </p:spTree>
    <p:extLst>
      <p:ext uri="{BB962C8B-B14F-4D97-AF65-F5344CB8AC3E}">
        <p14:creationId xmlns:p14="http://schemas.microsoft.com/office/powerpoint/2010/main" val="5881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-9237"/>
            <a:ext cx="2398143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Page Rank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6" name="Picture 2" descr="http://www.thaiall.com/article/promoter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470" y="214319"/>
            <a:ext cx="3597774" cy="241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รูปภาพ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6" y="816925"/>
            <a:ext cx="2267470" cy="2001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5" name="ชื่อเรื่อง 1"/>
          <p:cNvSpPr txBox="1">
            <a:spLocks/>
          </p:cNvSpPr>
          <p:nvPr/>
        </p:nvSpPr>
        <p:spPr>
          <a:xfrm>
            <a:off x="2519468" y="6349042"/>
            <a:ext cx="8660365" cy="3907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www.thaiall.com/me/profile2559.ppt      http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://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www.thaiall.com/article/promote.htm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7910617" y="215965"/>
            <a:ext cx="940280" cy="94200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9606708" y="214319"/>
            <a:ext cx="563768" cy="5838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7807100" y="1787698"/>
            <a:ext cx="448574" cy="46435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9420240" y="1135980"/>
            <a:ext cx="664233" cy="65171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2" name="วงรี 41"/>
          <p:cNvSpPr/>
          <p:nvPr/>
        </p:nvSpPr>
        <p:spPr>
          <a:xfrm>
            <a:off x="10547875" y="864672"/>
            <a:ext cx="420036" cy="3999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9" name="วงรี 48"/>
          <p:cNvSpPr/>
          <p:nvPr/>
        </p:nvSpPr>
        <p:spPr>
          <a:xfrm>
            <a:off x="9192928" y="2331162"/>
            <a:ext cx="227312" cy="2235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0" name="วงรี 49"/>
          <p:cNvSpPr/>
          <p:nvPr/>
        </p:nvSpPr>
        <p:spPr>
          <a:xfrm>
            <a:off x="9691806" y="2331162"/>
            <a:ext cx="227312" cy="2235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1" name="วงรี 50"/>
          <p:cNvSpPr/>
          <p:nvPr/>
        </p:nvSpPr>
        <p:spPr>
          <a:xfrm>
            <a:off x="10214634" y="2183818"/>
            <a:ext cx="227312" cy="2235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2" name="วงรี 51"/>
          <p:cNvSpPr/>
          <p:nvPr/>
        </p:nvSpPr>
        <p:spPr>
          <a:xfrm>
            <a:off x="10556543" y="1852639"/>
            <a:ext cx="227312" cy="2235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3" name="วงรี 52"/>
          <p:cNvSpPr/>
          <p:nvPr/>
        </p:nvSpPr>
        <p:spPr>
          <a:xfrm>
            <a:off x="10657197" y="1363241"/>
            <a:ext cx="227312" cy="2235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4" name="วงรี 53"/>
          <p:cNvSpPr/>
          <p:nvPr/>
        </p:nvSpPr>
        <p:spPr>
          <a:xfrm>
            <a:off x="7546494" y="1135203"/>
            <a:ext cx="269232" cy="2280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 flipH="1" flipV="1">
            <a:off x="7745326" y="1444034"/>
            <a:ext cx="145928" cy="34366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 flipV="1">
            <a:off x="8827442" y="1105104"/>
            <a:ext cx="577557" cy="25813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ลูกศรเชื่อมต่อแบบตรง 55"/>
          <p:cNvCxnSpPr/>
          <p:nvPr/>
        </p:nvCxnSpPr>
        <p:spPr>
          <a:xfrm flipH="1">
            <a:off x="8938727" y="382550"/>
            <a:ext cx="667981" cy="11599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>
            <a:stCxn id="42" idx="2"/>
          </p:cNvCxnSpPr>
          <p:nvPr/>
        </p:nvCxnSpPr>
        <p:spPr>
          <a:xfrm flipH="1" flipV="1">
            <a:off x="9000744" y="840662"/>
            <a:ext cx="1547131" cy="22397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/>
          <p:nvPr/>
        </p:nvCxnSpPr>
        <p:spPr>
          <a:xfrm flipV="1">
            <a:off x="10084473" y="1097655"/>
            <a:ext cx="396900" cy="1496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/>
          <p:cNvCxnSpPr/>
          <p:nvPr/>
        </p:nvCxnSpPr>
        <p:spPr>
          <a:xfrm flipV="1">
            <a:off x="9361160" y="1832631"/>
            <a:ext cx="170945" cy="46037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/>
          <p:nvPr/>
        </p:nvCxnSpPr>
        <p:spPr>
          <a:xfrm flipV="1">
            <a:off x="9752356" y="1915396"/>
            <a:ext cx="0" cy="37760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/>
          <p:cNvCxnSpPr>
            <a:stCxn id="51" idx="1"/>
          </p:cNvCxnSpPr>
          <p:nvPr/>
        </p:nvCxnSpPr>
        <p:spPr>
          <a:xfrm flipH="1" flipV="1">
            <a:off x="9917165" y="1844449"/>
            <a:ext cx="330758" cy="37210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/>
          <p:nvPr/>
        </p:nvCxnSpPr>
        <p:spPr>
          <a:xfrm flipH="1">
            <a:off x="8340238" y="1500088"/>
            <a:ext cx="1024405" cy="41530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/>
          <p:nvPr/>
        </p:nvCxnSpPr>
        <p:spPr>
          <a:xfrm flipV="1">
            <a:off x="8938727" y="580000"/>
            <a:ext cx="593378" cy="7094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/>
          <p:nvPr/>
        </p:nvCxnSpPr>
        <p:spPr>
          <a:xfrm flipV="1">
            <a:off x="8143531" y="1218791"/>
            <a:ext cx="69568" cy="56259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74"/>
          <p:cNvCxnSpPr>
            <a:stCxn id="52" idx="1"/>
          </p:cNvCxnSpPr>
          <p:nvPr/>
        </p:nvCxnSpPr>
        <p:spPr>
          <a:xfrm flipH="1" flipV="1">
            <a:off x="10110262" y="1590901"/>
            <a:ext cx="479570" cy="29447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/>
          <p:nvPr/>
        </p:nvCxnSpPr>
        <p:spPr>
          <a:xfrm flipH="1" flipV="1">
            <a:off x="10178891" y="1444034"/>
            <a:ext cx="423281" cy="5066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>
            <a:off x="10185066" y="1172472"/>
            <a:ext cx="350537" cy="157237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รูปแบบอิสระ 84"/>
          <p:cNvSpPr/>
          <p:nvPr/>
        </p:nvSpPr>
        <p:spPr>
          <a:xfrm>
            <a:off x="8566225" y="1244234"/>
            <a:ext cx="690113" cy="1069675"/>
          </a:xfrm>
          <a:custGeom>
            <a:avLst/>
            <a:gdLst>
              <a:gd name="connsiteX0" fmla="*/ 690113 w 690113"/>
              <a:gd name="connsiteY0" fmla="*/ 1069675 h 1069675"/>
              <a:gd name="connsiteX1" fmla="*/ 232913 w 690113"/>
              <a:gd name="connsiteY1" fmla="*/ 586596 h 1069675"/>
              <a:gd name="connsiteX2" fmla="*/ 0 w 690113"/>
              <a:gd name="connsiteY2" fmla="*/ 0 h 1069675"/>
              <a:gd name="connsiteX0" fmla="*/ 690113 w 690113"/>
              <a:gd name="connsiteY0" fmla="*/ 1069675 h 1069675"/>
              <a:gd name="connsiteX1" fmla="*/ 353683 w 690113"/>
              <a:gd name="connsiteY1" fmla="*/ 646981 h 1069675"/>
              <a:gd name="connsiteX2" fmla="*/ 0 w 690113"/>
              <a:gd name="connsiteY2" fmla="*/ 0 h 10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113" h="1069675">
                <a:moveTo>
                  <a:pt x="690113" y="1069675"/>
                </a:moveTo>
                <a:cubicBezTo>
                  <a:pt x="519022" y="917275"/>
                  <a:pt x="468702" y="825260"/>
                  <a:pt x="353683" y="646981"/>
                </a:cubicBezTo>
                <a:cubicBezTo>
                  <a:pt x="238664" y="468702"/>
                  <a:pt x="58947" y="204158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7" name="รูปแบบอิสระ 86"/>
          <p:cNvSpPr/>
          <p:nvPr/>
        </p:nvSpPr>
        <p:spPr>
          <a:xfrm>
            <a:off x="8377001" y="1252860"/>
            <a:ext cx="1309267" cy="1130058"/>
          </a:xfrm>
          <a:custGeom>
            <a:avLst/>
            <a:gdLst>
              <a:gd name="connsiteX0" fmla="*/ 690113 w 690113"/>
              <a:gd name="connsiteY0" fmla="*/ 1069675 h 1069675"/>
              <a:gd name="connsiteX1" fmla="*/ 232913 w 690113"/>
              <a:gd name="connsiteY1" fmla="*/ 586596 h 1069675"/>
              <a:gd name="connsiteX2" fmla="*/ 0 w 690113"/>
              <a:gd name="connsiteY2" fmla="*/ 0 h 1069675"/>
              <a:gd name="connsiteX0" fmla="*/ 690113 w 690113"/>
              <a:gd name="connsiteY0" fmla="*/ 1069675 h 1069675"/>
              <a:gd name="connsiteX1" fmla="*/ 153522 w 690113"/>
              <a:gd name="connsiteY1" fmla="*/ 538340 h 1069675"/>
              <a:gd name="connsiteX2" fmla="*/ 0 w 690113"/>
              <a:gd name="connsiteY2" fmla="*/ 0 h 1069675"/>
              <a:gd name="connsiteX0" fmla="*/ 708793 w 708793"/>
              <a:gd name="connsiteY0" fmla="*/ 1053589 h 1053589"/>
              <a:gd name="connsiteX1" fmla="*/ 153522 w 708793"/>
              <a:gd name="connsiteY1" fmla="*/ 538340 h 1053589"/>
              <a:gd name="connsiteX2" fmla="*/ 0 w 708793"/>
              <a:gd name="connsiteY2" fmla="*/ 0 h 1053589"/>
              <a:gd name="connsiteX0" fmla="*/ 708793 w 708793"/>
              <a:gd name="connsiteY0" fmla="*/ 1053589 h 1053589"/>
              <a:gd name="connsiteX1" fmla="*/ 153522 w 708793"/>
              <a:gd name="connsiteY1" fmla="*/ 538340 h 1053589"/>
              <a:gd name="connsiteX2" fmla="*/ 0 w 708793"/>
              <a:gd name="connsiteY2" fmla="*/ 0 h 105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793" h="1053589">
                <a:moveTo>
                  <a:pt x="708793" y="1053589"/>
                </a:moveTo>
                <a:cubicBezTo>
                  <a:pt x="276179" y="756420"/>
                  <a:pt x="271654" y="713938"/>
                  <a:pt x="153522" y="538340"/>
                </a:cubicBezTo>
                <a:cubicBezTo>
                  <a:pt x="35390" y="362742"/>
                  <a:pt x="58947" y="204158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รูปแบบอิสระ 87"/>
          <p:cNvSpPr/>
          <p:nvPr/>
        </p:nvSpPr>
        <p:spPr>
          <a:xfrm>
            <a:off x="8748047" y="1210098"/>
            <a:ext cx="1430844" cy="1041958"/>
          </a:xfrm>
          <a:custGeom>
            <a:avLst/>
            <a:gdLst>
              <a:gd name="connsiteX0" fmla="*/ 690113 w 690113"/>
              <a:gd name="connsiteY0" fmla="*/ 1069675 h 1069675"/>
              <a:gd name="connsiteX1" fmla="*/ 232913 w 690113"/>
              <a:gd name="connsiteY1" fmla="*/ 586596 h 1069675"/>
              <a:gd name="connsiteX2" fmla="*/ 0 w 690113"/>
              <a:gd name="connsiteY2" fmla="*/ 0 h 1069675"/>
              <a:gd name="connsiteX0" fmla="*/ 690113 w 690113"/>
              <a:gd name="connsiteY0" fmla="*/ 1069675 h 1069675"/>
              <a:gd name="connsiteX1" fmla="*/ 278680 w 690113"/>
              <a:gd name="connsiteY1" fmla="*/ 869984 h 1069675"/>
              <a:gd name="connsiteX2" fmla="*/ 0 w 690113"/>
              <a:gd name="connsiteY2" fmla="*/ 0 h 1069675"/>
              <a:gd name="connsiteX0" fmla="*/ 690113 w 690113"/>
              <a:gd name="connsiteY0" fmla="*/ 1069675 h 1069675"/>
              <a:gd name="connsiteX1" fmla="*/ 278680 w 690113"/>
              <a:gd name="connsiteY1" fmla="*/ 869984 h 1069675"/>
              <a:gd name="connsiteX2" fmla="*/ 0 w 690113"/>
              <a:gd name="connsiteY2" fmla="*/ 0 h 106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113" h="1069675">
                <a:moveTo>
                  <a:pt x="690113" y="1069675"/>
                </a:moveTo>
                <a:cubicBezTo>
                  <a:pt x="514862" y="1050114"/>
                  <a:pt x="393699" y="1048263"/>
                  <a:pt x="278680" y="869984"/>
                </a:cubicBezTo>
                <a:cubicBezTo>
                  <a:pt x="163661" y="691705"/>
                  <a:pt x="58947" y="204158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ชื่อเรื่อง 1"/>
          <p:cNvSpPr txBox="1">
            <a:spLocks/>
          </p:cNvSpPr>
          <p:nvPr/>
        </p:nvSpPr>
        <p:spPr>
          <a:xfrm>
            <a:off x="7546104" y="1147858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ชื่อเรื่อง 1"/>
          <p:cNvSpPr txBox="1">
            <a:spLocks/>
          </p:cNvSpPr>
          <p:nvPr/>
        </p:nvSpPr>
        <p:spPr>
          <a:xfrm>
            <a:off x="9179311" y="2337936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ชื่อเรื่อง 1"/>
          <p:cNvSpPr txBox="1">
            <a:spLocks/>
          </p:cNvSpPr>
          <p:nvPr/>
        </p:nvSpPr>
        <p:spPr>
          <a:xfrm>
            <a:off x="9680138" y="2326174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ชื่อเรื่อง 1"/>
          <p:cNvSpPr txBox="1">
            <a:spLocks/>
          </p:cNvSpPr>
          <p:nvPr/>
        </p:nvSpPr>
        <p:spPr>
          <a:xfrm>
            <a:off x="10195510" y="2182051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" name="ชื่อเรื่อง 1"/>
          <p:cNvSpPr txBox="1">
            <a:spLocks/>
          </p:cNvSpPr>
          <p:nvPr/>
        </p:nvSpPr>
        <p:spPr>
          <a:xfrm>
            <a:off x="10539771" y="1855229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3" name="ชื่อเรื่อง 1"/>
          <p:cNvSpPr txBox="1">
            <a:spLocks/>
          </p:cNvSpPr>
          <p:nvPr/>
        </p:nvSpPr>
        <p:spPr>
          <a:xfrm>
            <a:off x="10636314" y="1369494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ชื่อเรื่อง 1"/>
          <p:cNvSpPr txBox="1">
            <a:spLocks/>
          </p:cNvSpPr>
          <p:nvPr/>
        </p:nvSpPr>
        <p:spPr>
          <a:xfrm>
            <a:off x="10614377" y="969955"/>
            <a:ext cx="243158" cy="2334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1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7" name="ชื่อเรื่อง 1"/>
          <p:cNvSpPr txBox="1">
            <a:spLocks/>
          </p:cNvSpPr>
          <p:nvPr/>
        </p:nvSpPr>
        <p:spPr>
          <a:xfrm>
            <a:off x="9585862" y="1327665"/>
            <a:ext cx="317747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8" name="ชื่อเรื่อง 1"/>
          <p:cNvSpPr txBox="1">
            <a:spLocks/>
          </p:cNvSpPr>
          <p:nvPr/>
        </p:nvSpPr>
        <p:spPr>
          <a:xfrm>
            <a:off x="9726184" y="396521"/>
            <a:ext cx="317747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9" name="ชื่อเรื่อง 1"/>
          <p:cNvSpPr txBox="1">
            <a:spLocks/>
          </p:cNvSpPr>
          <p:nvPr/>
        </p:nvSpPr>
        <p:spPr>
          <a:xfrm>
            <a:off x="7872868" y="1884660"/>
            <a:ext cx="317747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ชื่อเรื่อง 1"/>
          <p:cNvSpPr txBox="1">
            <a:spLocks/>
          </p:cNvSpPr>
          <p:nvPr/>
        </p:nvSpPr>
        <p:spPr>
          <a:xfrm>
            <a:off x="8197523" y="538799"/>
            <a:ext cx="317747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1" name="ชื่อเรื่อง 1"/>
          <p:cNvSpPr txBox="1">
            <a:spLocks/>
          </p:cNvSpPr>
          <p:nvPr/>
        </p:nvSpPr>
        <p:spPr>
          <a:xfrm>
            <a:off x="2519469" y="2911068"/>
            <a:ext cx="8884652" cy="333932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มนุษย์สมัยนี้ก็สนใจเรื่องการถูกชี้ เช่นเดียวกับมนุษย์ในอดีต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ใครถูกชี้มาก ก็จะมีแต้มมาก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ใครถูกชี้น้อย ก็จะมีแต้มน้อย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ใครถูกคนมีแต้มมากชี้ ก็จะมีแต้มมาก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ใครถูกคนมีแต้มน้อยชี้ ก็จะมีแต้มน้อย</a:t>
            </a:r>
          </a:p>
          <a:p>
            <a:pPr algn="ctr"/>
            <a:r>
              <a:rPr lang="th-TH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ดังโบราณว่า 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คบคนพาล พาลพาไปหาผิด คบบัณฑิต บัณฑิตพาไปหาผล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3" name="สี่เหลี่ยมผืนผ้า 112"/>
          <p:cNvSpPr/>
          <p:nvPr/>
        </p:nvSpPr>
        <p:spPr>
          <a:xfrm>
            <a:off x="7919243" y="93720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th-TH" sz="1800" dirty="0"/>
          </a:p>
        </p:txBody>
      </p:sp>
      <p:sp>
        <p:nvSpPr>
          <p:cNvPr id="114" name="สี่เหลี่ยมผืนผ้า 113"/>
          <p:cNvSpPr/>
          <p:nvPr/>
        </p:nvSpPr>
        <p:spPr>
          <a:xfrm>
            <a:off x="10376851" y="733067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</a:t>
            </a:r>
            <a:endParaRPr lang="th-TH" sz="1800" dirty="0"/>
          </a:p>
        </p:txBody>
      </p:sp>
      <p:sp>
        <p:nvSpPr>
          <p:cNvPr id="115" name="สี่เหลี่ยมผืนผ้า 114"/>
          <p:cNvSpPr/>
          <p:nvPr/>
        </p:nvSpPr>
        <p:spPr>
          <a:xfrm>
            <a:off x="9503484" y="51248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endParaRPr lang="th-TH" sz="1800" dirty="0"/>
          </a:p>
        </p:txBody>
      </p:sp>
      <p:sp>
        <p:nvSpPr>
          <p:cNvPr id="116" name="สี่เหลี่ยมผืนผ้า 115"/>
          <p:cNvSpPr/>
          <p:nvPr/>
        </p:nvSpPr>
        <p:spPr>
          <a:xfrm>
            <a:off x="9359470" y="1017056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</a:t>
            </a:r>
            <a:endParaRPr lang="th-TH" sz="1800" dirty="0"/>
          </a:p>
        </p:txBody>
      </p:sp>
      <p:sp>
        <p:nvSpPr>
          <p:cNvPr id="117" name="สี่เหลี่ยมผืนผ้า 116"/>
          <p:cNvSpPr/>
          <p:nvPr/>
        </p:nvSpPr>
        <p:spPr>
          <a:xfrm>
            <a:off x="7556019" y="1754788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</a:t>
            </a:r>
            <a:endParaRPr lang="th-TH" sz="1800" dirty="0"/>
          </a:p>
        </p:txBody>
      </p:sp>
      <p:sp>
        <p:nvSpPr>
          <p:cNvPr id="118" name="สี่เหลี่ยมผืนผ้า 117"/>
          <p:cNvSpPr/>
          <p:nvPr/>
        </p:nvSpPr>
        <p:spPr>
          <a:xfrm>
            <a:off x="10845897" y="1489624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</a:t>
            </a:r>
            <a:endParaRPr lang="th-TH" sz="1800" dirty="0"/>
          </a:p>
        </p:txBody>
      </p:sp>
      <p:sp>
        <p:nvSpPr>
          <p:cNvPr id="119" name="สี่เหลี่ยมผืนผ้า 118"/>
          <p:cNvSpPr/>
          <p:nvPr/>
        </p:nvSpPr>
        <p:spPr>
          <a:xfrm>
            <a:off x="7320857" y="949954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</a:t>
            </a:r>
            <a:endParaRPr lang="th-TH" sz="1800" dirty="0"/>
          </a:p>
        </p:txBody>
      </p:sp>
      <p:sp>
        <p:nvSpPr>
          <p:cNvPr id="120" name="สี่เหลี่ยมผืนผ้า 119"/>
          <p:cNvSpPr/>
          <p:nvPr/>
        </p:nvSpPr>
        <p:spPr>
          <a:xfrm>
            <a:off x="10730516" y="1963085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th-TH" sz="1800" dirty="0"/>
          </a:p>
        </p:txBody>
      </p:sp>
      <p:sp>
        <p:nvSpPr>
          <p:cNvPr id="121" name="สี่เหลี่ยมผืนผ้า 120"/>
          <p:cNvSpPr/>
          <p:nvPr/>
        </p:nvSpPr>
        <p:spPr>
          <a:xfrm>
            <a:off x="10376850" y="2299208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</a:t>
            </a:r>
            <a:endParaRPr lang="th-TH" sz="1800" dirty="0"/>
          </a:p>
        </p:txBody>
      </p:sp>
      <p:sp>
        <p:nvSpPr>
          <p:cNvPr id="122" name="สี่เหลี่ยมผืนผ้า 121"/>
          <p:cNvSpPr/>
          <p:nvPr/>
        </p:nvSpPr>
        <p:spPr>
          <a:xfrm>
            <a:off x="8978111" y="2470707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</a:t>
            </a:r>
            <a:endParaRPr lang="th-TH" sz="1800" dirty="0"/>
          </a:p>
        </p:txBody>
      </p:sp>
      <p:sp>
        <p:nvSpPr>
          <p:cNvPr id="123" name="สี่เหลี่ยมผืนผ้า 122"/>
          <p:cNvSpPr/>
          <p:nvPr/>
        </p:nvSpPr>
        <p:spPr>
          <a:xfrm>
            <a:off x="9558059" y="2523047"/>
            <a:ext cx="267419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5786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-9237"/>
            <a:ext cx="6978770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Adjacency Matrix : Node to Node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599650" y="1371904"/>
            <a:ext cx="837000" cy="94200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1984386" y="1637507"/>
            <a:ext cx="501844" cy="58386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66903" y="2983827"/>
            <a:ext cx="399303" cy="40985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965674" y="2441235"/>
            <a:ext cx="355108" cy="3417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flipH="1" flipV="1">
            <a:off x="1415772" y="2261043"/>
            <a:ext cx="514119" cy="25813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flipH="1" flipV="1">
            <a:off x="1487806" y="1666543"/>
            <a:ext cx="477868" cy="91933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flipH="1">
            <a:off x="982082" y="2656027"/>
            <a:ext cx="911885" cy="41530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flipV="1">
            <a:off x="806981" y="2374730"/>
            <a:ext cx="61927" cy="562595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สี่เหลี่ยมผืนผ้า 42"/>
          <p:cNvSpPr/>
          <p:nvPr/>
        </p:nvSpPr>
        <p:spPr>
          <a:xfrm>
            <a:off x="899127" y="1685194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2116285" y="1830933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2024205" y="2489977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647531" y="3066628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</a:t>
            </a:r>
            <a:endParaRPr lang="th-TH" sz="1800" dirty="0">
              <a:solidFill>
                <a:schemeClr val="tx1"/>
              </a:solidFill>
            </a:endParaRPr>
          </a:p>
        </p:txBody>
      </p:sp>
      <p:graphicFrame>
        <p:nvGraphicFramePr>
          <p:cNvPr id="56" name="ตาราง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070804"/>
              </p:ext>
            </p:extLst>
          </p:nvPr>
        </p:nvGraphicFramePr>
        <p:xfrm>
          <a:off x="3592649" y="1478503"/>
          <a:ext cx="2986393" cy="260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661"/>
                <a:gridCol w="529933"/>
                <a:gridCol w="529933"/>
                <a:gridCol w="529933"/>
                <a:gridCol w="529933"/>
              </a:tblGrid>
              <a:tr h="5362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/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9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6" name="สี่เหลี่ยมผืนผ้า 25"/>
          <p:cNvSpPr/>
          <p:nvPr/>
        </p:nvSpPr>
        <p:spPr>
          <a:xfrm>
            <a:off x="1590403" y="1450103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4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1575368" y="2130483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177726" y="2643579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5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573942" y="2531702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9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32" name="ชื่อเรื่อง 1"/>
          <p:cNvSpPr txBox="1">
            <a:spLocks/>
          </p:cNvSpPr>
          <p:nvPr/>
        </p:nvSpPr>
        <p:spPr>
          <a:xfrm>
            <a:off x="0" y="6026727"/>
            <a:ext cx="12192000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[11] วิษณุ ช้างเนียม, "คู่มือเรียนโครงสร้างข้อมูล และอัลกอริทึม", บริษัทไอดีซี พรีเมียร์, 2556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P.258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ชื่อเรื่อง 1"/>
          <p:cNvSpPr txBox="1">
            <a:spLocks/>
          </p:cNvSpPr>
          <p:nvPr/>
        </p:nvSpPr>
        <p:spPr>
          <a:xfrm>
            <a:off x="3605842" y="986890"/>
            <a:ext cx="2958860" cy="463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เมตริกซ์ประชิด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40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-9237"/>
            <a:ext cx="8471140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Adjacency Matrix :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Direction of Node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599650" y="1371904"/>
            <a:ext cx="837000" cy="94200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115642" y="1543907"/>
            <a:ext cx="501844" cy="5838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66903" y="2983827"/>
            <a:ext cx="399303" cy="4098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965674" y="2441235"/>
            <a:ext cx="355108" cy="341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flipH="1" flipV="1">
            <a:off x="1415772" y="2261043"/>
            <a:ext cx="514119" cy="25813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flipH="1">
            <a:off x="1514833" y="1609518"/>
            <a:ext cx="528202" cy="4496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flipH="1">
            <a:off x="982082" y="2656027"/>
            <a:ext cx="911885" cy="41530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flipV="1">
            <a:off x="1514833" y="1735939"/>
            <a:ext cx="528202" cy="709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flipV="1">
            <a:off x="806981" y="2374730"/>
            <a:ext cx="61927" cy="562595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1970838" y="2470219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ชื่อเรื่อง 1"/>
          <p:cNvSpPr txBox="1">
            <a:spLocks/>
          </p:cNvSpPr>
          <p:nvPr/>
        </p:nvSpPr>
        <p:spPr>
          <a:xfrm>
            <a:off x="2221995" y="1726109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ชื่อเรื่อง 1"/>
          <p:cNvSpPr txBox="1">
            <a:spLocks/>
          </p:cNvSpPr>
          <p:nvPr/>
        </p:nvSpPr>
        <p:spPr>
          <a:xfrm>
            <a:off x="625131" y="3036960"/>
            <a:ext cx="282846" cy="356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ชื่อเรื่อง 1"/>
          <p:cNvSpPr txBox="1">
            <a:spLocks/>
          </p:cNvSpPr>
          <p:nvPr/>
        </p:nvSpPr>
        <p:spPr>
          <a:xfrm>
            <a:off x="855043" y="1694738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442477" y="1413659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th-TH" sz="1800" dirty="0"/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2485793" y="2007396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endParaRPr lang="th-TH" sz="1800" dirty="0"/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2235308" y="2712343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</a:t>
            </a:r>
            <a:endParaRPr lang="th-TH" sz="1800" dirty="0"/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431149" y="3328325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</a:t>
            </a:r>
            <a:endParaRPr lang="th-TH" sz="1800" dirty="0"/>
          </a:p>
        </p:txBody>
      </p:sp>
      <p:graphicFrame>
        <p:nvGraphicFramePr>
          <p:cNvPr id="56" name="ตาราง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37674"/>
              </p:ext>
            </p:extLst>
          </p:nvPr>
        </p:nvGraphicFramePr>
        <p:xfrm>
          <a:off x="4774469" y="2423982"/>
          <a:ext cx="3404975" cy="260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135"/>
                <a:gridCol w="604210"/>
                <a:gridCol w="604210"/>
                <a:gridCol w="604210"/>
                <a:gridCol w="604210"/>
              </a:tblGrid>
              <a:tr h="5362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/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1" name="สี่เหลี่ยมผืนผ้า 20"/>
          <p:cNvSpPr/>
          <p:nvPr/>
        </p:nvSpPr>
        <p:spPr>
          <a:xfrm>
            <a:off x="1650389" y="1410237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4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659911" y="1753186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6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591350" y="2569304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9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1650389" y="2150343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1296749" y="2569304"/>
            <a:ext cx="238046" cy="244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3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9" name="ชื่อเรื่อง 1"/>
          <p:cNvSpPr txBox="1">
            <a:spLocks/>
          </p:cNvSpPr>
          <p:nvPr/>
        </p:nvSpPr>
        <p:spPr>
          <a:xfrm>
            <a:off x="0" y="6026727"/>
            <a:ext cx="12192000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[11] วิษณุ ช้างเนียม, "คู่มือเรียนโครงสร้างข้อมูล และอัลกอริทึม", บริษัทไอดีซี พรีเมียร์, 2556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P.258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ชื่อเรื่อง 1"/>
          <p:cNvSpPr txBox="1">
            <a:spLocks/>
          </p:cNvSpPr>
          <p:nvPr/>
        </p:nvSpPr>
        <p:spPr>
          <a:xfrm>
            <a:off x="4701396" y="1930395"/>
            <a:ext cx="2958860" cy="463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เมตริกซ์ประชิด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1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-1" y="-9237"/>
            <a:ext cx="8755811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Graph and Adjacency Matrix : Page Rank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599650" y="1371904"/>
            <a:ext cx="837000" cy="94200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2115642" y="1543907"/>
            <a:ext cx="501844" cy="5838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566903" y="2983827"/>
            <a:ext cx="399303" cy="4098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1965674" y="2441235"/>
            <a:ext cx="355108" cy="3417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cxnSp>
        <p:nvCxnSpPr>
          <p:cNvPr id="16" name="ลูกศรเชื่อมต่อแบบตรง 15"/>
          <p:cNvCxnSpPr/>
          <p:nvPr/>
        </p:nvCxnSpPr>
        <p:spPr>
          <a:xfrm flipH="1" flipV="1">
            <a:off x="1415772" y="2261043"/>
            <a:ext cx="514119" cy="25813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flipH="1">
            <a:off x="1514833" y="1609518"/>
            <a:ext cx="528202" cy="4496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flipH="1">
            <a:off x="982082" y="2656027"/>
            <a:ext cx="911885" cy="41530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flipV="1">
            <a:off x="1514833" y="1735939"/>
            <a:ext cx="528202" cy="70947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 flipV="1">
            <a:off x="806981" y="2374730"/>
            <a:ext cx="61927" cy="562595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1970838" y="2470219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ชื่อเรื่อง 1"/>
          <p:cNvSpPr txBox="1">
            <a:spLocks/>
          </p:cNvSpPr>
          <p:nvPr/>
        </p:nvSpPr>
        <p:spPr>
          <a:xfrm>
            <a:off x="2221995" y="1726109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ชื่อเรื่อง 1"/>
          <p:cNvSpPr txBox="1">
            <a:spLocks/>
          </p:cNvSpPr>
          <p:nvPr/>
        </p:nvSpPr>
        <p:spPr>
          <a:xfrm>
            <a:off x="625131" y="3036960"/>
            <a:ext cx="282846" cy="356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ชื่อเรื่อง 1"/>
          <p:cNvSpPr txBox="1">
            <a:spLocks/>
          </p:cNvSpPr>
          <p:nvPr/>
        </p:nvSpPr>
        <p:spPr>
          <a:xfrm>
            <a:off x="855043" y="1694738"/>
            <a:ext cx="282846" cy="34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442477" y="1413659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th-TH" sz="1800" dirty="0"/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2485793" y="2007396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</a:t>
            </a:r>
            <a:endParaRPr lang="th-TH" sz="1800" dirty="0"/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2235308" y="2712343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</a:t>
            </a:r>
            <a:endParaRPr lang="th-TH" sz="1800" dirty="0"/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431149" y="3328325"/>
            <a:ext cx="238046" cy="2442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</a:t>
            </a:r>
            <a:endParaRPr lang="th-TH" sz="1800" dirty="0"/>
          </a:p>
        </p:txBody>
      </p:sp>
      <p:graphicFrame>
        <p:nvGraphicFramePr>
          <p:cNvPr id="56" name="ตาราง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68069"/>
              </p:ext>
            </p:extLst>
          </p:nvPr>
        </p:nvGraphicFramePr>
        <p:xfrm>
          <a:off x="4774469" y="2423982"/>
          <a:ext cx="4310749" cy="3127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135"/>
                <a:gridCol w="604210"/>
                <a:gridCol w="604210"/>
                <a:gridCol w="604210"/>
                <a:gridCol w="604210"/>
                <a:gridCol w="905774"/>
              </a:tblGrid>
              <a:tr h="5362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SUM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SUM</a:t>
                      </a:r>
                      <a:endParaRPr lang="th-TH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h-TH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24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0" y="-9237"/>
            <a:ext cx="2398143" cy="831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Page Rank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4" name="กลุ่ม 53"/>
          <p:cNvGrpSpPr/>
          <p:nvPr/>
        </p:nvGrpSpPr>
        <p:grpSpPr>
          <a:xfrm>
            <a:off x="74669" y="1207187"/>
            <a:ext cx="3375898" cy="2716046"/>
            <a:chOff x="7320857" y="51248"/>
            <a:chExt cx="3792459" cy="2716046"/>
          </a:xfrm>
        </p:grpSpPr>
        <p:sp>
          <p:nvSpPr>
            <p:cNvPr id="4" name="วงรี 3"/>
            <p:cNvSpPr/>
            <p:nvPr/>
          </p:nvSpPr>
          <p:spPr>
            <a:xfrm>
              <a:off x="7910617" y="215965"/>
              <a:ext cx="940280" cy="9420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5" name="วงรี 4"/>
            <p:cNvSpPr/>
            <p:nvPr/>
          </p:nvSpPr>
          <p:spPr>
            <a:xfrm>
              <a:off x="9606708" y="214319"/>
              <a:ext cx="563768" cy="5838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6" name="วงรี 5"/>
            <p:cNvSpPr/>
            <p:nvPr/>
          </p:nvSpPr>
          <p:spPr>
            <a:xfrm>
              <a:off x="7807100" y="1787698"/>
              <a:ext cx="448574" cy="46435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7" name="วงรี 6"/>
            <p:cNvSpPr/>
            <p:nvPr/>
          </p:nvSpPr>
          <p:spPr>
            <a:xfrm>
              <a:off x="9420240" y="1135980"/>
              <a:ext cx="664233" cy="65171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10547875" y="864672"/>
              <a:ext cx="420036" cy="3999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9" name="วงรี 8"/>
            <p:cNvSpPr/>
            <p:nvPr/>
          </p:nvSpPr>
          <p:spPr>
            <a:xfrm>
              <a:off x="9192928" y="2331162"/>
              <a:ext cx="227312" cy="223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0" name="วงรี 9"/>
            <p:cNvSpPr/>
            <p:nvPr/>
          </p:nvSpPr>
          <p:spPr>
            <a:xfrm>
              <a:off x="9691806" y="2331162"/>
              <a:ext cx="227312" cy="223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10214634" y="2183818"/>
              <a:ext cx="227312" cy="223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10556543" y="1852639"/>
              <a:ext cx="227312" cy="223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3" name="วงรี 12"/>
            <p:cNvSpPr/>
            <p:nvPr/>
          </p:nvSpPr>
          <p:spPr>
            <a:xfrm>
              <a:off x="10657197" y="1363241"/>
              <a:ext cx="227312" cy="22351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4" name="วงรี 13"/>
            <p:cNvSpPr/>
            <p:nvPr/>
          </p:nvSpPr>
          <p:spPr>
            <a:xfrm>
              <a:off x="7546494" y="1135203"/>
              <a:ext cx="269232" cy="2280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cxnSp>
          <p:nvCxnSpPr>
            <p:cNvPr id="15" name="ลูกศรเชื่อมต่อแบบตรง 14"/>
            <p:cNvCxnSpPr/>
            <p:nvPr/>
          </p:nvCxnSpPr>
          <p:spPr>
            <a:xfrm flipH="1" flipV="1">
              <a:off x="7745326" y="1444034"/>
              <a:ext cx="145928" cy="34366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ลูกศรเชื่อมต่อแบบตรง 15"/>
            <p:cNvCxnSpPr/>
            <p:nvPr/>
          </p:nvCxnSpPr>
          <p:spPr>
            <a:xfrm flipH="1" flipV="1">
              <a:off x="8827442" y="1105104"/>
              <a:ext cx="577557" cy="25813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ลูกศรเชื่อมต่อแบบตรง 16"/>
            <p:cNvCxnSpPr/>
            <p:nvPr/>
          </p:nvCxnSpPr>
          <p:spPr>
            <a:xfrm flipH="1">
              <a:off x="8938727" y="382550"/>
              <a:ext cx="667981" cy="11599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ลูกศรเชื่อมต่อแบบตรง 17"/>
            <p:cNvCxnSpPr>
              <a:stCxn id="8" idx="2"/>
            </p:cNvCxnSpPr>
            <p:nvPr/>
          </p:nvCxnSpPr>
          <p:spPr>
            <a:xfrm flipH="1" flipV="1">
              <a:off x="9000744" y="840662"/>
              <a:ext cx="1547131" cy="22397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ลูกศรเชื่อมต่อแบบตรง 18"/>
            <p:cNvCxnSpPr/>
            <p:nvPr/>
          </p:nvCxnSpPr>
          <p:spPr>
            <a:xfrm flipV="1">
              <a:off x="10084473" y="1097655"/>
              <a:ext cx="396900" cy="14963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ลูกศรเชื่อมต่อแบบตรง 19"/>
            <p:cNvCxnSpPr/>
            <p:nvPr/>
          </p:nvCxnSpPr>
          <p:spPr>
            <a:xfrm flipV="1">
              <a:off x="9361160" y="1832631"/>
              <a:ext cx="170945" cy="4603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ลูกศรเชื่อมต่อแบบตรง 20"/>
            <p:cNvCxnSpPr/>
            <p:nvPr/>
          </p:nvCxnSpPr>
          <p:spPr>
            <a:xfrm flipV="1">
              <a:off x="9752356" y="1915396"/>
              <a:ext cx="0" cy="37760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ลูกศรเชื่อมต่อแบบตรง 21"/>
            <p:cNvCxnSpPr>
              <a:stCxn id="11" idx="1"/>
            </p:cNvCxnSpPr>
            <p:nvPr/>
          </p:nvCxnSpPr>
          <p:spPr>
            <a:xfrm flipH="1" flipV="1">
              <a:off x="9917165" y="1844449"/>
              <a:ext cx="330758" cy="37210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ลูกศรเชื่อมต่อแบบตรง 22"/>
            <p:cNvCxnSpPr/>
            <p:nvPr/>
          </p:nvCxnSpPr>
          <p:spPr>
            <a:xfrm flipH="1">
              <a:off x="8340238" y="1500088"/>
              <a:ext cx="1024405" cy="41530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ลูกศรเชื่อมต่อแบบตรง 23"/>
            <p:cNvCxnSpPr/>
            <p:nvPr/>
          </p:nvCxnSpPr>
          <p:spPr>
            <a:xfrm flipV="1">
              <a:off x="8938727" y="580000"/>
              <a:ext cx="593378" cy="7094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ลูกศรเชื่อมต่อแบบตรง 24"/>
            <p:cNvCxnSpPr/>
            <p:nvPr/>
          </p:nvCxnSpPr>
          <p:spPr>
            <a:xfrm flipV="1">
              <a:off x="8143531" y="1218791"/>
              <a:ext cx="69568" cy="56259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ลูกศรเชื่อมต่อแบบตรง 25"/>
            <p:cNvCxnSpPr>
              <a:stCxn id="12" idx="1"/>
            </p:cNvCxnSpPr>
            <p:nvPr/>
          </p:nvCxnSpPr>
          <p:spPr>
            <a:xfrm flipH="1" flipV="1">
              <a:off x="10110262" y="1590901"/>
              <a:ext cx="479570" cy="29447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ลูกศรเชื่อมต่อแบบตรง 26"/>
            <p:cNvCxnSpPr/>
            <p:nvPr/>
          </p:nvCxnSpPr>
          <p:spPr>
            <a:xfrm flipH="1" flipV="1">
              <a:off x="10178891" y="1444034"/>
              <a:ext cx="423281" cy="5066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ลูกศรเชื่อมต่อแบบตรง 27"/>
            <p:cNvCxnSpPr/>
            <p:nvPr/>
          </p:nvCxnSpPr>
          <p:spPr>
            <a:xfrm flipH="1">
              <a:off x="10185066" y="1172472"/>
              <a:ext cx="350537" cy="15723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รูปแบบอิสระ 28"/>
            <p:cNvSpPr/>
            <p:nvPr/>
          </p:nvSpPr>
          <p:spPr>
            <a:xfrm>
              <a:off x="8566225" y="1244234"/>
              <a:ext cx="690113" cy="1069675"/>
            </a:xfrm>
            <a:custGeom>
              <a:avLst/>
              <a:gdLst>
                <a:gd name="connsiteX0" fmla="*/ 690113 w 690113"/>
                <a:gd name="connsiteY0" fmla="*/ 1069675 h 1069675"/>
                <a:gd name="connsiteX1" fmla="*/ 232913 w 690113"/>
                <a:gd name="connsiteY1" fmla="*/ 586596 h 1069675"/>
                <a:gd name="connsiteX2" fmla="*/ 0 w 690113"/>
                <a:gd name="connsiteY2" fmla="*/ 0 h 1069675"/>
                <a:gd name="connsiteX0" fmla="*/ 690113 w 690113"/>
                <a:gd name="connsiteY0" fmla="*/ 1069675 h 1069675"/>
                <a:gd name="connsiteX1" fmla="*/ 353683 w 690113"/>
                <a:gd name="connsiteY1" fmla="*/ 646981 h 1069675"/>
                <a:gd name="connsiteX2" fmla="*/ 0 w 690113"/>
                <a:gd name="connsiteY2" fmla="*/ 0 h 10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0113" h="1069675">
                  <a:moveTo>
                    <a:pt x="690113" y="1069675"/>
                  </a:moveTo>
                  <a:cubicBezTo>
                    <a:pt x="519022" y="917275"/>
                    <a:pt x="468702" y="825260"/>
                    <a:pt x="353683" y="646981"/>
                  </a:cubicBezTo>
                  <a:cubicBezTo>
                    <a:pt x="238664" y="468702"/>
                    <a:pt x="58947" y="204158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0" name="รูปแบบอิสระ 29"/>
            <p:cNvSpPr/>
            <p:nvPr/>
          </p:nvSpPr>
          <p:spPr>
            <a:xfrm>
              <a:off x="8377001" y="1252860"/>
              <a:ext cx="1309267" cy="1130058"/>
            </a:xfrm>
            <a:custGeom>
              <a:avLst/>
              <a:gdLst>
                <a:gd name="connsiteX0" fmla="*/ 690113 w 690113"/>
                <a:gd name="connsiteY0" fmla="*/ 1069675 h 1069675"/>
                <a:gd name="connsiteX1" fmla="*/ 232913 w 690113"/>
                <a:gd name="connsiteY1" fmla="*/ 586596 h 1069675"/>
                <a:gd name="connsiteX2" fmla="*/ 0 w 690113"/>
                <a:gd name="connsiteY2" fmla="*/ 0 h 1069675"/>
                <a:gd name="connsiteX0" fmla="*/ 690113 w 690113"/>
                <a:gd name="connsiteY0" fmla="*/ 1069675 h 1069675"/>
                <a:gd name="connsiteX1" fmla="*/ 153522 w 690113"/>
                <a:gd name="connsiteY1" fmla="*/ 538340 h 1069675"/>
                <a:gd name="connsiteX2" fmla="*/ 0 w 690113"/>
                <a:gd name="connsiteY2" fmla="*/ 0 h 1069675"/>
                <a:gd name="connsiteX0" fmla="*/ 708793 w 708793"/>
                <a:gd name="connsiteY0" fmla="*/ 1053589 h 1053589"/>
                <a:gd name="connsiteX1" fmla="*/ 153522 w 708793"/>
                <a:gd name="connsiteY1" fmla="*/ 538340 h 1053589"/>
                <a:gd name="connsiteX2" fmla="*/ 0 w 708793"/>
                <a:gd name="connsiteY2" fmla="*/ 0 h 1053589"/>
                <a:gd name="connsiteX0" fmla="*/ 708793 w 708793"/>
                <a:gd name="connsiteY0" fmla="*/ 1053589 h 1053589"/>
                <a:gd name="connsiteX1" fmla="*/ 153522 w 708793"/>
                <a:gd name="connsiteY1" fmla="*/ 538340 h 1053589"/>
                <a:gd name="connsiteX2" fmla="*/ 0 w 708793"/>
                <a:gd name="connsiteY2" fmla="*/ 0 h 105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8793" h="1053589">
                  <a:moveTo>
                    <a:pt x="708793" y="1053589"/>
                  </a:moveTo>
                  <a:cubicBezTo>
                    <a:pt x="276179" y="756420"/>
                    <a:pt x="271654" y="713938"/>
                    <a:pt x="153522" y="538340"/>
                  </a:cubicBezTo>
                  <a:cubicBezTo>
                    <a:pt x="35390" y="362742"/>
                    <a:pt x="58947" y="204158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1" name="รูปแบบอิสระ 30"/>
            <p:cNvSpPr/>
            <p:nvPr/>
          </p:nvSpPr>
          <p:spPr>
            <a:xfrm>
              <a:off x="8748047" y="1210098"/>
              <a:ext cx="1430844" cy="1041958"/>
            </a:xfrm>
            <a:custGeom>
              <a:avLst/>
              <a:gdLst>
                <a:gd name="connsiteX0" fmla="*/ 690113 w 690113"/>
                <a:gd name="connsiteY0" fmla="*/ 1069675 h 1069675"/>
                <a:gd name="connsiteX1" fmla="*/ 232913 w 690113"/>
                <a:gd name="connsiteY1" fmla="*/ 586596 h 1069675"/>
                <a:gd name="connsiteX2" fmla="*/ 0 w 690113"/>
                <a:gd name="connsiteY2" fmla="*/ 0 h 1069675"/>
                <a:gd name="connsiteX0" fmla="*/ 690113 w 690113"/>
                <a:gd name="connsiteY0" fmla="*/ 1069675 h 1069675"/>
                <a:gd name="connsiteX1" fmla="*/ 278680 w 690113"/>
                <a:gd name="connsiteY1" fmla="*/ 869984 h 1069675"/>
                <a:gd name="connsiteX2" fmla="*/ 0 w 690113"/>
                <a:gd name="connsiteY2" fmla="*/ 0 h 1069675"/>
                <a:gd name="connsiteX0" fmla="*/ 690113 w 690113"/>
                <a:gd name="connsiteY0" fmla="*/ 1069675 h 1069675"/>
                <a:gd name="connsiteX1" fmla="*/ 278680 w 690113"/>
                <a:gd name="connsiteY1" fmla="*/ 869984 h 1069675"/>
                <a:gd name="connsiteX2" fmla="*/ 0 w 690113"/>
                <a:gd name="connsiteY2" fmla="*/ 0 h 1069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0113" h="1069675">
                  <a:moveTo>
                    <a:pt x="690113" y="1069675"/>
                  </a:moveTo>
                  <a:cubicBezTo>
                    <a:pt x="514862" y="1050114"/>
                    <a:pt x="393699" y="1048263"/>
                    <a:pt x="278680" y="869984"/>
                  </a:cubicBezTo>
                  <a:cubicBezTo>
                    <a:pt x="163661" y="691705"/>
                    <a:pt x="58947" y="204158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ชื่อเรื่อง 1"/>
            <p:cNvSpPr txBox="1">
              <a:spLocks/>
            </p:cNvSpPr>
            <p:nvPr/>
          </p:nvSpPr>
          <p:spPr>
            <a:xfrm>
              <a:off x="7546104" y="1147858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ชื่อเรื่อง 1"/>
            <p:cNvSpPr txBox="1">
              <a:spLocks/>
            </p:cNvSpPr>
            <p:nvPr/>
          </p:nvSpPr>
          <p:spPr>
            <a:xfrm>
              <a:off x="9179311" y="2337936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ชื่อเรื่อง 1"/>
            <p:cNvSpPr txBox="1">
              <a:spLocks/>
            </p:cNvSpPr>
            <p:nvPr/>
          </p:nvSpPr>
          <p:spPr>
            <a:xfrm>
              <a:off x="9680138" y="2326174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ชื่อเรื่อง 1"/>
            <p:cNvSpPr txBox="1">
              <a:spLocks/>
            </p:cNvSpPr>
            <p:nvPr/>
          </p:nvSpPr>
          <p:spPr>
            <a:xfrm>
              <a:off x="10195510" y="2182051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ชื่อเรื่อง 1"/>
            <p:cNvSpPr txBox="1">
              <a:spLocks/>
            </p:cNvSpPr>
            <p:nvPr/>
          </p:nvSpPr>
          <p:spPr>
            <a:xfrm>
              <a:off x="10539771" y="1855229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ชื่อเรื่อง 1"/>
            <p:cNvSpPr txBox="1">
              <a:spLocks/>
            </p:cNvSpPr>
            <p:nvPr/>
          </p:nvSpPr>
          <p:spPr>
            <a:xfrm>
              <a:off x="10636314" y="1369494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endPara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ชื่อเรื่อง 1"/>
            <p:cNvSpPr txBox="1">
              <a:spLocks/>
            </p:cNvSpPr>
            <p:nvPr/>
          </p:nvSpPr>
          <p:spPr>
            <a:xfrm>
              <a:off x="10614377" y="969955"/>
              <a:ext cx="243158" cy="23346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endParaRPr lang="th-TH" sz="1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ชื่อเรื่อง 1"/>
            <p:cNvSpPr txBox="1">
              <a:spLocks/>
            </p:cNvSpPr>
            <p:nvPr/>
          </p:nvSpPr>
          <p:spPr>
            <a:xfrm>
              <a:off x="9585862" y="1327665"/>
              <a:ext cx="317747" cy="34333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endPara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ชื่อเรื่อง 1"/>
            <p:cNvSpPr txBox="1">
              <a:spLocks/>
            </p:cNvSpPr>
            <p:nvPr/>
          </p:nvSpPr>
          <p:spPr>
            <a:xfrm>
              <a:off x="9726184" y="396521"/>
              <a:ext cx="317747" cy="34333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endPara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ชื่อเรื่อง 1"/>
            <p:cNvSpPr txBox="1">
              <a:spLocks/>
            </p:cNvSpPr>
            <p:nvPr/>
          </p:nvSpPr>
          <p:spPr>
            <a:xfrm>
              <a:off x="7872868" y="1884660"/>
              <a:ext cx="317747" cy="34333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endPara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ชื่อเรื่อง 1"/>
            <p:cNvSpPr txBox="1">
              <a:spLocks/>
            </p:cNvSpPr>
            <p:nvPr/>
          </p:nvSpPr>
          <p:spPr>
            <a:xfrm>
              <a:off x="8197523" y="538799"/>
              <a:ext cx="317747" cy="34333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endPara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สี่เหลี่ยมผืนผ้า 42"/>
            <p:cNvSpPr/>
            <p:nvPr/>
          </p:nvSpPr>
          <p:spPr>
            <a:xfrm>
              <a:off x="7919243" y="93720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</a:t>
              </a:r>
              <a:endParaRPr lang="th-TH" sz="1800" dirty="0"/>
            </a:p>
          </p:txBody>
        </p:sp>
        <p:sp>
          <p:nvSpPr>
            <p:cNvPr id="44" name="สี่เหลี่ยมผืนผ้า 43"/>
            <p:cNvSpPr/>
            <p:nvPr/>
          </p:nvSpPr>
          <p:spPr>
            <a:xfrm>
              <a:off x="10376851" y="733067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</a:t>
              </a:r>
              <a:endParaRPr lang="th-TH" sz="1800" dirty="0"/>
            </a:p>
          </p:txBody>
        </p:sp>
        <p:sp>
          <p:nvSpPr>
            <p:cNvPr id="45" name="สี่เหลี่ยมผืนผ้า 44"/>
            <p:cNvSpPr/>
            <p:nvPr/>
          </p:nvSpPr>
          <p:spPr>
            <a:xfrm>
              <a:off x="9503484" y="51248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</a:t>
              </a:r>
              <a:endParaRPr lang="th-TH" sz="1800" dirty="0"/>
            </a:p>
          </p:txBody>
        </p:sp>
        <p:sp>
          <p:nvSpPr>
            <p:cNvPr id="46" name="สี่เหลี่ยมผืนผ้า 45"/>
            <p:cNvSpPr/>
            <p:nvPr/>
          </p:nvSpPr>
          <p:spPr>
            <a:xfrm>
              <a:off x="9359470" y="1017056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</a:t>
              </a:r>
              <a:endParaRPr lang="th-TH" sz="1800" dirty="0"/>
            </a:p>
          </p:txBody>
        </p:sp>
        <p:sp>
          <p:nvSpPr>
            <p:cNvPr id="47" name="สี่เหลี่ยมผืนผ้า 46"/>
            <p:cNvSpPr/>
            <p:nvPr/>
          </p:nvSpPr>
          <p:spPr>
            <a:xfrm>
              <a:off x="7556019" y="1754788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</a:t>
              </a:r>
              <a:endParaRPr lang="th-TH" sz="1800" dirty="0"/>
            </a:p>
          </p:txBody>
        </p:sp>
        <p:sp>
          <p:nvSpPr>
            <p:cNvPr id="48" name="สี่เหลี่ยมผืนผ้า 47"/>
            <p:cNvSpPr/>
            <p:nvPr/>
          </p:nvSpPr>
          <p:spPr>
            <a:xfrm>
              <a:off x="10845897" y="1489624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F</a:t>
              </a:r>
              <a:endParaRPr lang="th-TH" sz="1800" dirty="0"/>
            </a:p>
          </p:txBody>
        </p:sp>
        <p:sp>
          <p:nvSpPr>
            <p:cNvPr id="49" name="สี่เหลี่ยมผืนผ้า 48"/>
            <p:cNvSpPr/>
            <p:nvPr/>
          </p:nvSpPr>
          <p:spPr>
            <a:xfrm>
              <a:off x="7320857" y="949954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</a:t>
              </a:r>
              <a:endParaRPr lang="th-TH" sz="1800" dirty="0"/>
            </a:p>
          </p:txBody>
        </p:sp>
        <p:sp>
          <p:nvSpPr>
            <p:cNvPr id="50" name="สี่เหลี่ยมผืนผ้า 49"/>
            <p:cNvSpPr/>
            <p:nvPr/>
          </p:nvSpPr>
          <p:spPr>
            <a:xfrm>
              <a:off x="10730516" y="1963085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</a:t>
              </a:r>
              <a:endParaRPr lang="th-TH" sz="1800" dirty="0"/>
            </a:p>
          </p:txBody>
        </p:sp>
        <p:sp>
          <p:nvSpPr>
            <p:cNvPr id="51" name="สี่เหลี่ยมผืนผ้า 50"/>
            <p:cNvSpPr/>
            <p:nvPr/>
          </p:nvSpPr>
          <p:spPr>
            <a:xfrm>
              <a:off x="10376850" y="2299208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</a:t>
              </a:r>
              <a:endParaRPr lang="th-TH" sz="1800" dirty="0"/>
            </a:p>
          </p:txBody>
        </p:sp>
        <p:sp>
          <p:nvSpPr>
            <p:cNvPr id="52" name="สี่เหลี่ยมผืนผ้า 51"/>
            <p:cNvSpPr/>
            <p:nvPr/>
          </p:nvSpPr>
          <p:spPr>
            <a:xfrm>
              <a:off x="8978111" y="2470707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J</a:t>
              </a:r>
              <a:endParaRPr lang="th-TH" sz="1800" dirty="0"/>
            </a:p>
          </p:txBody>
        </p:sp>
        <p:sp>
          <p:nvSpPr>
            <p:cNvPr id="53" name="สี่เหลี่ยมผืนผ้า 52"/>
            <p:cNvSpPr/>
            <p:nvPr/>
          </p:nvSpPr>
          <p:spPr>
            <a:xfrm>
              <a:off x="9558059" y="2523047"/>
              <a:ext cx="267419" cy="24424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K</a:t>
              </a:r>
              <a:endParaRPr lang="th-TH" sz="1800" dirty="0"/>
            </a:p>
          </p:txBody>
        </p:sp>
      </p:grpSp>
      <p:graphicFrame>
        <p:nvGraphicFramePr>
          <p:cNvPr id="56" name="ตาราง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3588"/>
              </p:ext>
            </p:extLst>
          </p:nvPr>
        </p:nvGraphicFramePr>
        <p:xfrm>
          <a:off x="3558144" y="30274"/>
          <a:ext cx="8540219" cy="675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135"/>
                <a:gridCol w="604210"/>
                <a:gridCol w="604210"/>
                <a:gridCol w="604210"/>
                <a:gridCol w="604210"/>
                <a:gridCol w="604210"/>
                <a:gridCol w="604210"/>
                <a:gridCol w="604210"/>
                <a:gridCol w="604210"/>
                <a:gridCol w="604210"/>
                <a:gridCol w="604210"/>
                <a:gridCol w="604210"/>
                <a:gridCol w="905774"/>
              </a:tblGrid>
              <a:tr h="5362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KEY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SUM</a:t>
                      </a:r>
                      <a:endParaRPr lang="th-TH" sz="2400" dirty="0"/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35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SUM</a:t>
                      </a:r>
                      <a:endParaRPr lang="th-TH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h-TH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" name="ชื่อเรื่อง 1"/>
          <p:cNvSpPr txBox="1">
            <a:spLocks/>
          </p:cNvSpPr>
          <p:nvPr/>
        </p:nvSpPr>
        <p:spPr>
          <a:xfrm>
            <a:off x="1248344" y="4832146"/>
            <a:ext cx="961296" cy="1059695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7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442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507</Words>
  <Application>Microsoft Office PowerPoint</Application>
  <PresentationFormat>Widescreen</PresentationFormat>
  <Paragraphs>234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ธีมของ Office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Tree</dc:title>
  <dc:creator>burin</dc:creator>
  <cp:lastModifiedBy>Burin-PC</cp:lastModifiedBy>
  <cp:revision>29</cp:revision>
  <dcterms:created xsi:type="dcterms:W3CDTF">2016-10-02T02:23:30Z</dcterms:created>
  <dcterms:modified xsi:type="dcterms:W3CDTF">2016-11-03T05:42:32Z</dcterms:modified>
</cp:coreProperties>
</file>