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60" r:id="rId5"/>
    <p:sldId id="257" r:id="rId6"/>
    <p:sldId id="259" r:id="rId7"/>
    <p:sldId id="275" r:id="rId8"/>
    <p:sldId id="263" r:id="rId9"/>
    <p:sldId id="287" r:id="rId10"/>
    <p:sldId id="288" r:id="rId11"/>
    <p:sldId id="289" r:id="rId12"/>
    <p:sldId id="267" r:id="rId13"/>
    <p:sldId id="265" r:id="rId14"/>
    <p:sldId id="268" r:id="rId15"/>
    <p:sldId id="271" r:id="rId16"/>
    <p:sldId id="269" r:id="rId17"/>
    <p:sldId id="270" r:id="rId18"/>
    <p:sldId id="272" r:id="rId19"/>
    <p:sldId id="273" r:id="rId20"/>
    <p:sldId id="274" r:id="rId21"/>
    <p:sldId id="277" r:id="rId22"/>
    <p:sldId id="278" r:id="rId23"/>
    <p:sldId id="279" r:id="rId24"/>
    <p:sldId id="281" r:id="rId25"/>
    <p:sldId id="282" r:id="rId26"/>
    <p:sldId id="283" r:id="rId27"/>
    <p:sldId id="284" r:id="rId28"/>
    <p:sldId id="285" r:id="rId29"/>
    <p:sldId id="276" r:id="rId30"/>
    <p:sldId id="286" r:id="rId31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55" autoAdjust="0"/>
    <p:restoredTop sz="94660"/>
  </p:normalViewPr>
  <p:slideViewPr>
    <p:cSldViewPr snapToGrid="0">
      <p:cViewPr varScale="1">
        <p:scale>
          <a:sx n="72" d="100"/>
          <a:sy n="72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F80B-B68E-4EC3-94C4-9C6A49D0C052}" type="datetimeFigureOut">
              <a:rPr lang="th-TH" smtClean="0"/>
              <a:t>15/11/60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107F3-8257-4D1C-87A4-6432AEDCADE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70468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F80B-B68E-4EC3-94C4-9C6A49D0C052}" type="datetimeFigureOut">
              <a:rPr lang="th-TH" smtClean="0"/>
              <a:t>15/11/60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107F3-8257-4D1C-87A4-6432AEDCADE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1543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F80B-B68E-4EC3-94C4-9C6A49D0C052}" type="datetimeFigureOut">
              <a:rPr lang="th-TH" smtClean="0"/>
              <a:t>15/11/60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107F3-8257-4D1C-87A4-6432AEDCADE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83169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F80B-B68E-4EC3-94C4-9C6A49D0C052}" type="datetimeFigureOut">
              <a:rPr lang="th-TH" smtClean="0"/>
              <a:t>15/11/60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107F3-8257-4D1C-87A4-6432AEDCADE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5267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F80B-B68E-4EC3-94C4-9C6A49D0C052}" type="datetimeFigureOut">
              <a:rPr lang="th-TH" smtClean="0"/>
              <a:t>15/11/60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107F3-8257-4D1C-87A4-6432AEDCADE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16723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F80B-B68E-4EC3-94C4-9C6A49D0C052}" type="datetimeFigureOut">
              <a:rPr lang="th-TH" smtClean="0"/>
              <a:t>15/11/60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107F3-8257-4D1C-87A4-6432AEDCADE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69233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F80B-B68E-4EC3-94C4-9C6A49D0C052}" type="datetimeFigureOut">
              <a:rPr lang="th-TH" smtClean="0"/>
              <a:t>15/11/60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107F3-8257-4D1C-87A4-6432AEDCADE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46266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F80B-B68E-4EC3-94C4-9C6A49D0C052}" type="datetimeFigureOut">
              <a:rPr lang="th-TH" smtClean="0"/>
              <a:t>15/11/60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107F3-8257-4D1C-87A4-6432AEDCADE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53736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F80B-B68E-4EC3-94C4-9C6A49D0C052}" type="datetimeFigureOut">
              <a:rPr lang="th-TH" smtClean="0"/>
              <a:t>15/11/60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107F3-8257-4D1C-87A4-6432AEDCADE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85461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F80B-B68E-4EC3-94C4-9C6A49D0C052}" type="datetimeFigureOut">
              <a:rPr lang="th-TH" smtClean="0"/>
              <a:t>15/11/60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107F3-8257-4D1C-87A4-6432AEDCADE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4103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F80B-B68E-4EC3-94C4-9C6A49D0C052}" type="datetimeFigureOut">
              <a:rPr lang="th-TH" smtClean="0"/>
              <a:t>15/11/60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107F3-8257-4D1C-87A4-6432AEDCADE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41026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5F80B-B68E-4EC3-94C4-9C6A49D0C052}" type="datetimeFigureOut">
              <a:rPr lang="th-TH" smtClean="0"/>
              <a:t>15/11/60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107F3-8257-4D1C-87A4-6432AEDCADE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32806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Binary Search Tree (BST)</a:t>
            </a:r>
            <a:b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sometimes called ordered or sorted binary trees</a:t>
            </a:r>
            <a:endParaRPr lang="th-TH" dirty="0">
              <a:solidFill>
                <a:schemeClr val="bg1">
                  <a:lumMod val="75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Burin </a:t>
            </a:r>
            <a:r>
              <a:rPr lang="en-US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Rujjanapan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Updated: 591110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4" name="กลุ่ม 3"/>
          <p:cNvGrpSpPr/>
          <p:nvPr/>
        </p:nvGrpSpPr>
        <p:grpSpPr>
          <a:xfrm>
            <a:off x="8453886" y="3972973"/>
            <a:ext cx="2939211" cy="2045228"/>
            <a:chOff x="2432611" y="1743611"/>
            <a:chExt cx="6582024" cy="2506357"/>
          </a:xfrm>
        </p:grpSpPr>
        <p:sp>
          <p:nvSpPr>
            <p:cNvPr id="5" name="วงรี 4"/>
            <p:cNvSpPr/>
            <p:nvPr/>
          </p:nvSpPr>
          <p:spPr>
            <a:xfrm>
              <a:off x="5448707" y="1743611"/>
              <a:ext cx="500895" cy="41563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6</a:t>
              </a:r>
              <a:endParaRPr lang="th-TH" sz="1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6" name="วงรี 5"/>
            <p:cNvSpPr/>
            <p:nvPr/>
          </p:nvSpPr>
          <p:spPr>
            <a:xfrm>
              <a:off x="3448104" y="2792103"/>
              <a:ext cx="500895" cy="415636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4</a:t>
              </a:r>
              <a:endParaRPr lang="th-TH" sz="1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7" name="วงรี 6"/>
            <p:cNvSpPr/>
            <p:nvPr/>
          </p:nvSpPr>
          <p:spPr>
            <a:xfrm>
              <a:off x="7498832" y="2797450"/>
              <a:ext cx="500895" cy="415636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8</a:t>
              </a:r>
              <a:endParaRPr lang="th-TH" sz="1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8" name="วงรี 7"/>
            <p:cNvSpPr/>
            <p:nvPr/>
          </p:nvSpPr>
          <p:spPr>
            <a:xfrm>
              <a:off x="4460651" y="3825101"/>
              <a:ext cx="500895" cy="415636"/>
            </a:xfrm>
            <a:prstGeom prst="ellipse">
              <a:avLst/>
            </a:prstGeom>
            <a:solidFill>
              <a:srgbClr val="00B05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5</a:t>
              </a:r>
              <a:endParaRPr lang="th-TH" sz="1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9" name="วงรี 8"/>
            <p:cNvSpPr/>
            <p:nvPr/>
          </p:nvSpPr>
          <p:spPr>
            <a:xfrm>
              <a:off x="2432611" y="3834332"/>
              <a:ext cx="500895" cy="415636"/>
            </a:xfrm>
            <a:prstGeom prst="ellipse">
              <a:avLst/>
            </a:prstGeom>
            <a:solidFill>
              <a:srgbClr val="00B05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3</a:t>
              </a:r>
              <a:endParaRPr lang="th-TH" sz="1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10" name="วงรี 9"/>
            <p:cNvSpPr/>
            <p:nvPr/>
          </p:nvSpPr>
          <p:spPr>
            <a:xfrm>
              <a:off x="8513740" y="3815860"/>
              <a:ext cx="500895" cy="415636"/>
            </a:xfrm>
            <a:prstGeom prst="ellipse">
              <a:avLst/>
            </a:prstGeom>
            <a:solidFill>
              <a:srgbClr val="00B05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9</a:t>
              </a:r>
              <a:endParaRPr lang="th-TH" sz="1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11" name="วงรี 10"/>
            <p:cNvSpPr/>
            <p:nvPr/>
          </p:nvSpPr>
          <p:spPr>
            <a:xfrm>
              <a:off x="6467888" y="3825091"/>
              <a:ext cx="500895" cy="415636"/>
            </a:xfrm>
            <a:prstGeom prst="ellipse">
              <a:avLst/>
            </a:prstGeom>
            <a:solidFill>
              <a:srgbClr val="00B05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7</a:t>
              </a:r>
              <a:endParaRPr lang="th-TH" sz="1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cxnSp>
          <p:nvCxnSpPr>
            <p:cNvPr id="12" name="ลูกศรเชื่อมต่อแบบตรง 11"/>
            <p:cNvCxnSpPr>
              <a:stCxn id="5" idx="3"/>
              <a:endCxn id="6" idx="7"/>
            </p:cNvCxnSpPr>
            <p:nvPr/>
          </p:nvCxnSpPr>
          <p:spPr>
            <a:xfrm flipH="1">
              <a:off x="3875645" y="2098379"/>
              <a:ext cx="1646416" cy="75459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ลูกศรเชื่อมต่อแบบตรง 12"/>
            <p:cNvCxnSpPr>
              <a:stCxn id="5" idx="5"/>
              <a:endCxn id="7" idx="1"/>
            </p:cNvCxnSpPr>
            <p:nvPr/>
          </p:nvCxnSpPr>
          <p:spPr>
            <a:xfrm>
              <a:off x="5876248" y="2098379"/>
              <a:ext cx="1695938" cy="75993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ลูกศรเชื่อมต่อแบบตรง 13"/>
            <p:cNvCxnSpPr>
              <a:stCxn id="6" idx="3"/>
              <a:endCxn id="9" idx="7"/>
            </p:cNvCxnSpPr>
            <p:nvPr/>
          </p:nvCxnSpPr>
          <p:spPr>
            <a:xfrm flipH="1">
              <a:off x="2860152" y="3146871"/>
              <a:ext cx="661306" cy="74832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ลูกศรเชื่อมต่อแบบตรง 14"/>
            <p:cNvCxnSpPr>
              <a:stCxn id="6" idx="5"/>
              <a:endCxn id="8" idx="1"/>
            </p:cNvCxnSpPr>
            <p:nvPr/>
          </p:nvCxnSpPr>
          <p:spPr>
            <a:xfrm>
              <a:off x="3875645" y="3146871"/>
              <a:ext cx="658360" cy="73909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ลูกศรเชื่อมต่อแบบตรง 15"/>
            <p:cNvCxnSpPr>
              <a:stCxn id="7" idx="3"/>
              <a:endCxn id="11" idx="7"/>
            </p:cNvCxnSpPr>
            <p:nvPr/>
          </p:nvCxnSpPr>
          <p:spPr>
            <a:xfrm flipH="1">
              <a:off x="6895429" y="3152218"/>
              <a:ext cx="676757" cy="73374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ลูกศรเชื่อมต่อแบบตรง 16"/>
            <p:cNvCxnSpPr>
              <a:stCxn id="7" idx="5"/>
              <a:endCxn id="10" idx="1"/>
            </p:cNvCxnSpPr>
            <p:nvPr/>
          </p:nvCxnSpPr>
          <p:spPr>
            <a:xfrm>
              <a:off x="7926373" y="3152218"/>
              <a:ext cx="660721" cy="72451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75558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499" y="7167"/>
            <a:ext cx="4009091" cy="739965"/>
          </a:xfrm>
          <a:solidFill>
            <a:schemeClr val="accent6">
              <a:lumMod val="60000"/>
              <a:lumOff val="40000"/>
            </a:schemeClr>
          </a:solidFill>
        </p:spPr>
        <p:txBody>
          <a:bodyPr anchor="t">
            <a:normAutofit/>
          </a:bodyPr>
          <a:lstStyle/>
          <a:p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Expression Trees</a:t>
            </a:r>
            <a:endParaRPr lang="th-TH" sz="3200" i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วงรี 4"/>
          <p:cNvSpPr/>
          <p:nvPr/>
        </p:nvSpPr>
        <p:spPr>
          <a:xfrm>
            <a:off x="9671325" y="223421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+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6" name="วงรี 5"/>
          <p:cNvSpPr/>
          <p:nvPr/>
        </p:nvSpPr>
        <p:spPr>
          <a:xfrm>
            <a:off x="7747029" y="1510678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*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7" name="วงรี 6"/>
          <p:cNvSpPr/>
          <p:nvPr/>
        </p:nvSpPr>
        <p:spPr>
          <a:xfrm>
            <a:off x="11337117" y="1517415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D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8" name="วงรี 7"/>
          <p:cNvSpPr/>
          <p:nvPr/>
        </p:nvSpPr>
        <p:spPr>
          <a:xfrm>
            <a:off x="8644431" y="2812279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+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9" name="วงรี 8"/>
          <p:cNvSpPr/>
          <p:nvPr/>
        </p:nvSpPr>
        <p:spPr>
          <a:xfrm>
            <a:off x="6847015" y="2823910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A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cxnSp>
        <p:nvCxnSpPr>
          <p:cNvPr id="20" name="ลูกศรเชื่อมต่อแบบตรง 19"/>
          <p:cNvCxnSpPr>
            <a:stCxn id="5" idx="3"/>
            <a:endCxn id="6" idx="7"/>
          </p:cNvCxnSpPr>
          <p:nvPr/>
        </p:nvCxnSpPr>
        <p:spPr>
          <a:xfrm flipH="1">
            <a:off x="8125950" y="670436"/>
            <a:ext cx="1610388" cy="91693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ลูกศรเชื่อมต่อแบบตรง 20"/>
          <p:cNvCxnSpPr>
            <a:stCxn id="5" idx="5"/>
            <a:endCxn id="7" idx="1"/>
          </p:cNvCxnSpPr>
          <p:nvPr/>
        </p:nvCxnSpPr>
        <p:spPr>
          <a:xfrm>
            <a:off x="10050246" y="670436"/>
            <a:ext cx="1351884" cy="92367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ลูกศรเชื่อมต่อแบบตรง 21"/>
          <p:cNvCxnSpPr>
            <a:stCxn id="6" idx="3"/>
            <a:endCxn id="9" idx="7"/>
          </p:cNvCxnSpPr>
          <p:nvPr/>
        </p:nvCxnSpPr>
        <p:spPr>
          <a:xfrm flipH="1">
            <a:off x="7225937" y="1957694"/>
            <a:ext cx="586104" cy="94291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ลูกศรเชื่อมต่อแบบตรง 22"/>
          <p:cNvCxnSpPr>
            <a:stCxn id="6" idx="5"/>
            <a:endCxn id="8" idx="1"/>
          </p:cNvCxnSpPr>
          <p:nvPr/>
        </p:nvCxnSpPr>
        <p:spPr>
          <a:xfrm>
            <a:off x="8125951" y="1957694"/>
            <a:ext cx="583493" cy="93128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ชื่อเรื่อง 1"/>
          <p:cNvSpPr txBox="1">
            <a:spLocks/>
          </p:cNvSpPr>
          <p:nvPr/>
        </p:nvSpPr>
        <p:spPr>
          <a:xfrm>
            <a:off x="0" y="6408952"/>
            <a:ext cx="1219200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[3] โอภาส เอี่ยมสิริวงศ์, "โครงสร้างข้อมูล (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Data Structures)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เพื่อการออกแบบโปรแกรมคอมพิวเตอร์", บริษัท ซีเอ็ดยูเคชั่น จำกัด., กรุงเทพฯ, 2549.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P.224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3143314"/>
            <a:ext cx="10515600" cy="283344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โจทย์ </a:t>
            </a:r>
            <a: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A * (B + C) + D</a:t>
            </a:r>
          </a:p>
          <a:p>
            <a:pPr marL="0" indent="0">
              <a:buNone/>
            </a:pPr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การท่องไปใน </a:t>
            </a:r>
            <a: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Expression Tree  3 </a:t>
            </a:r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แบบ</a:t>
            </a:r>
            <a:b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แบบ </a:t>
            </a:r>
            <a: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infix	(</a:t>
            </a:r>
            <a:r>
              <a:rPr lang="en-US" sz="40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left </a:t>
            </a:r>
            <a:r>
              <a:rPr lang="en-US" sz="40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root</a:t>
            </a:r>
            <a:r>
              <a:rPr lang="en-US" sz="40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right</a:t>
            </a:r>
            <a: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)	A * B + C + D</a:t>
            </a:r>
          </a:p>
          <a:p>
            <a:pPr marL="0" indent="0">
              <a:buNone/>
            </a:pPr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แบบ </a:t>
            </a:r>
            <a: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postfix (</a:t>
            </a:r>
            <a:r>
              <a:rPr lang="en-US" sz="40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left right </a:t>
            </a:r>
            <a:r>
              <a:rPr lang="en-US" sz="40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root</a:t>
            </a:r>
            <a: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)	A B C + * D +</a:t>
            </a:r>
          </a:p>
          <a:p>
            <a:pPr marL="0" indent="0">
              <a:buNone/>
            </a:pPr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แบบ </a:t>
            </a:r>
            <a: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prefix	(</a:t>
            </a:r>
            <a:r>
              <a:rPr lang="en-US" sz="40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root</a:t>
            </a:r>
            <a:r>
              <a:rPr lang="en-US" sz="40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left right</a:t>
            </a:r>
            <a: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)	+ * A + B C D</a:t>
            </a:r>
          </a:p>
          <a:p>
            <a:pPr marL="0" indent="0">
              <a:buNone/>
            </a:pPr>
            <a:endParaRPr lang="en-US" sz="4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endParaRPr lang="en-US" sz="4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endParaRPr lang="th-TH" sz="4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9" name="วงรี 9"/>
          <p:cNvSpPr/>
          <p:nvPr/>
        </p:nvSpPr>
        <p:spPr>
          <a:xfrm>
            <a:off x="9543927" y="4108811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C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24" name="วงรี 10"/>
          <p:cNvSpPr/>
          <p:nvPr/>
        </p:nvSpPr>
        <p:spPr>
          <a:xfrm>
            <a:off x="7730724" y="4120442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B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cxnSp>
        <p:nvCxnSpPr>
          <p:cNvPr id="26" name="ลูกศรเชื่อมต่อแบบตรง 27"/>
          <p:cNvCxnSpPr>
            <a:endCxn id="24" idx="7"/>
          </p:cNvCxnSpPr>
          <p:nvPr/>
        </p:nvCxnSpPr>
        <p:spPr>
          <a:xfrm flipH="1">
            <a:off x="8109646" y="3272607"/>
            <a:ext cx="599798" cy="92453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ลูกศรเชื่อมต่อแบบตรง 28"/>
          <p:cNvCxnSpPr>
            <a:endCxn id="19" idx="1"/>
          </p:cNvCxnSpPr>
          <p:nvPr/>
        </p:nvCxnSpPr>
        <p:spPr>
          <a:xfrm>
            <a:off x="9023354" y="3272607"/>
            <a:ext cx="585585" cy="91289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Freeform 2"/>
          <p:cNvSpPr/>
          <p:nvPr/>
        </p:nvSpPr>
        <p:spPr>
          <a:xfrm>
            <a:off x="6514230" y="72571"/>
            <a:ext cx="5494847" cy="4847803"/>
          </a:xfrm>
          <a:custGeom>
            <a:avLst/>
            <a:gdLst>
              <a:gd name="connsiteX0" fmla="*/ 2949084 w 5494847"/>
              <a:gd name="connsiteY0" fmla="*/ 0 h 4847803"/>
              <a:gd name="connsiteX1" fmla="*/ 2832970 w 5494847"/>
              <a:gd name="connsiteY1" fmla="*/ 595086 h 4847803"/>
              <a:gd name="connsiteX2" fmla="*/ 1454113 w 5494847"/>
              <a:gd name="connsiteY2" fmla="*/ 1190172 h 4847803"/>
              <a:gd name="connsiteX3" fmla="*/ 1149313 w 5494847"/>
              <a:gd name="connsiteY3" fmla="*/ 1320800 h 4847803"/>
              <a:gd name="connsiteX4" fmla="*/ 1047713 w 5494847"/>
              <a:gd name="connsiteY4" fmla="*/ 1944915 h 4847803"/>
              <a:gd name="connsiteX5" fmla="*/ 641313 w 5494847"/>
              <a:gd name="connsiteY5" fmla="*/ 2554515 h 4847803"/>
              <a:gd name="connsiteX6" fmla="*/ 205884 w 5494847"/>
              <a:gd name="connsiteY6" fmla="*/ 2641600 h 4847803"/>
              <a:gd name="connsiteX7" fmla="*/ 31713 w 5494847"/>
              <a:gd name="connsiteY7" fmla="*/ 3396343 h 4847803"/>
              <a:gd name="connsiteX8" fmla="*/ 829999 w 5494847"/>
              <a:gd name="connsiteY8" fmla="*/ 3468915 h 4847803"/>
              <a:gd name="connsiteX9" fmla="*/ 975141 w 5494847"/>
              <a:gd name="connsiteY9" fmla="*/ 2888343 h 4847803"/>
              <a:gd name="connsiteX10" fmla="*/ 1337999 w 5494847"/>
              <a:gd name="connsiteY10" fmla="*/ 2191658 h 4847803"/>
              <a:gd name="connsiteX11" fmla="*/ 1700856 w 5494847"/>
              <a:gd name="connsiteY11" fmla="*/ 2569029 h 4847803"/>
              <a:gd name="connsiteX12" fmla="*/ 1918570 w 5494847"/>
              <a:gd name="connsiteY12" fmla="*/ 2989943 h 4847803"/>
              <a:gd name="connsiteX13" fmla="*/ 1700856 w 5494847"/>
              <a:gd name="connsiteY13" fmla="*/ 3599543 h 4847803"/>
              <a:gd name="connsiteX14" fmla="*/ 1279941 w 5494847"/>
              <a:gd name="connsiteY14" fmla="*/ 3933372 h 4847803"/>
              <a:gd name="connsiteX15" fmla="*/ 1076741 w 5494847"/>
              <a:gd name="connsiteY15" fmla="*/ 4122058 h 4847803"/>
              <a:gd name="connsiteX16" fmla="*/ 1163827 w 5494847"/>
              <a:gd name="connsiteY16" fmla="*/ 4702629 h 4847803"/>
              <a:gd name="connsiteX17" fmla="*/ 1613770 w 5494847"/>
              <a:gd name="connsiteY17" fmla="*/ 4760686 h 4847803"/>
              <a:gd name="connsiteX18" fmla="*/ 1976627 w 5494847"/>
              <a:gd name="connsiteY18" fmla="*/ 4586515 h 4847803"/>
              <a:gd name="connsiteX19" fmla="*/ 1860513 w 5494847"/>
              <a:gd name="connsiteY19" fmla="*/ 4122058 h 4847803"/>
              <a:gd name="connsiteX20" fmla="*/ 2324970 w 5494847"/>
              <a:gd name="connsiteY20" fmla="*/ 3468915 h 4847803"/>
              <a:gd name="connsiteX21" fmla="*/ 2687827 w 5494847"/>
              <a:gd name="connsiteY21" fmla="*/ 3817258 h 4847803"/>
              <a:gd name="connsiteX22" fmla="*/ 2891027 w 5494847"/>
              <a:gd name="connsiteY22" fmla="*/ 4209143 h 4847803"/>
              <a:gd name="connsiteX23" fmla="*/ 2847484 w 5494847"/>
              <a:gd name="connsiteY23" fmla="*/ 4586515 h 4847803"/>
              <a:gd name="connsiteX24" fmla="*/ 3268399 w 5494847"/>
              <a:gd name="connsiteY24" fmla="*/ 4847772 h 4847803"/>
              <a:gd name="connsiteX25" fmla="*/ 3718341 w 5494847"/>
              <a:gd name="connsiteY25" fmla="*/ 4601029 h 4847803"/>
              <a:gd name="connsiteX26" fmla="*/ 3805427 w 5494847"/>
              <a:gd name="connsiteY26" fmla="*/ 4165600 h 4847803"/>
              <a:gd name="connsiteX27" fmla="*/ 3413541 w 5494847"/>
              <a:gd name="connsiteY27" fmla="*/ 3846286 h 4847803"/>
              <a:gd name="connsiteX28" fmla="*/ 2774913 w 5494847"/>
              <a:gd name="connsiteY28" fmla="*/ 3120572 h 4847803"/>
              <a:gd name="connsiteX29" fmla="*/ 2731370 w 5494847"/>
              <a:gd name="connsiteY29" fmla="*/ 2641600 h 4847803"/>
              <a:gd name="connsiteX30" fmla="*/ 2339484 w 5494847"/>
              <a:gd name="connsiteY30" fmla="*/ 2496458 h 4847803"/>
              <a:gd name="connsiteX31" fmla="*/ 1918570 w 5494847"/>
              <a:gd name="connsiteY31" fmla="*/ 1944915 h 4847803"/>
              <a:gd name="connsiteX32" fmla="*/ 2107256 w 5494847"/>
              <a:gd name="connsiteY32" fmla="*/ 1524000 h 4847803"/>
              <a:gd name="connsiteX33" fmla="*/ 3355484 w 5494847"/>
              <a:gd name="connsiteY33" fmla="*/ 856343 h 4847803"/>
              <a:gd name="connsiteX34" fmla="*/ 4124741 w 5494847"/>
              <a:gd name="connsiteY34" fmla="*/ 1349829 h 4847803"/>
              <a:gd name="connsiteX35" fmla="*/ 4589199 w 5494847"/>
              <a:gd name="connsiteY35" fmla="*/ 1596572 h 4847803"/>
              <a:gd name="connsiteX36" fmla="*/ 4850456 w 5494847"/>
              <a:gd name="connsiteY36" fmla="*/ 2162629 h 4847803"/>
              <a:gd name="connsiteX37" fmla="*/ 5431027 w 5494847"/>
              <a:gd name="connsiteY37" fmla="*/ 2002972 h 4847803"/>
              <a:gd name="connsiteX38" fmla="*/ 5431027 w 5494847"/>
              <a:gd name="connsiteY38" fmla="*/ 1422400 h 4847803"/>
              <a:gd name="connsiteX39" fmla="*/ 4995599 w 5494847"/>
              <a:gd name="connsiteY39" fmla="*/ 1233715 h 4847803"/>
              <a:gd name="connsiteX40" fmla="*/ 4589199 w 5494847"/>
              <a:gd name="connsiteY40" fmla="*/ 1088572 h 4847803"/>
              <a:gd name="connsiteX41" fmla="*/ 3892513 w 5494847"/>
              <a:gd name="connsiteY41" fmla="*/ 595086 h 4847803"/>
              <a:gd name="connsiteX42" fmla="*/ 3877999 w 5494847"/>
              <a:gd name="connsiteY42" fmla="*/ 29029 h 4847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5494847" h="4847803">
                <a:moveTo>
                  <a:pt x="2949084" y="0"/>
                </a:moveTo>
                <a:cubicBezTo>
                  <a:pt x="3015608" y="198362"/>
                  <a:pt x="3082132" y="396724"/>
                  <a:pt x="2832970" y="595086"/>
                </a:cubicBezTo>
                <a:cubicBezTo>
                  <a:pt x="2583808" y="793448"/>
                  <a:pt x="1454113" y="1190172"/>
                  <a:pt x="1454113" y="1190172"/>
                </a:cubicBezTo>
                <a:cubicBezTo>
                  <a:pt x="1173503" y="1311124"/>
                  <a:pt x="1217046" y="1195010"/>
                  <a:pt x="1149313" y="1320800"/>
                </a:cubicBezTo>
                <a:cubicBezTo>
                  <a:pt x="1081580" y="1446591"/>
                  <a:pt x="1132380" y="1739296"/>
                  <a:pt x="1047713" y="1944915"/>
                </a:cubicBezTo>
                <a:cubicBezTo>
                  <a:pt x="963046" y="2150534"/>
                  <a:pt x="781618" y="2438401"/>
                  <a:pt x="641313" y="2554515"/>
                </a:cubicBezTo>
                <a:cubicBezTo>
                  <a:pt x="501008" y="2670629"/>
                  <a:pt x="307484" y="2501295"/>
                  <a:pt x="205884" y="2641600"/>
                </a:cubicBezTo>
                <a:cubicBezTo>
                  <a:pt x="104284" y="2781905"/>
                  <a:pt x="-72306" y="3258457"/>
                  <a:pt x="31713" y="3396343"/>
                </a:cubicBezTo>
                <a:cubicBezTo>
                  <a:pt x="135732" y="3534229"/>
                  <a:pt x="672761" y="3553582"/>
                  <a:pt x="829999" y="3468915"/>
                </a:cubicBezTo>
                <a:cubicBezTo>
                  <a:pt x="987237" y="3384248"/>
                  <a:pt x="890474" y="3101219"/>
                  <a:pt x="975141" y="2888343"/>
                </a:cubicBezTo>
                <a:cubicBezTo>
                  <a:pt x="1059808" y="2675467"/>
                  <a:pt x="1217047" y="2244877"/>
                  <a:pt x="1337999" y="2191658"/>
                </a:cubicBezTo>
                <a:cubicBezTo>
                  <a:pt x="1458951" y="2138439"/>
                  <a:pt x="1604094" y="2435982"/>
                  <a:pt x="1700856" y="2569029"/>
                </a:cubicBezTo>
                <a:cubicBezTo>
                  <a:pt x="1797618" y="2702076"/>
                  <a:pt x="1918570" y="2818191"/>
                  <a:pt x="1918570" y="2989943"/>
                </a:cubicBezTo>
                <a:cubicBezTo>
                  <a:pt x="1918570" y="3161695"/>
                  <a:pt x="1807294" y="3442305"/>
                  <a:pt x="1700856" y="3599543"/>
                </a:cubicBezTo>
                <a:cubicBezTo>
                  <a:pt x="1594418" y="3756781"/>
                  <a:pt x="1383960" y="3846286"/>
                  <a:pt x="1279941" y="3933372"/>
                </a:cubicBezTo>
                <a:cubicBezTo>
                  <a:pt x="1175922" y="4020458"/>
                  <a:pt x="1096093" y="3993849"/>
                  <a:pt x="1076741" y="4122058"/>
                </a:cubicBezTo>
                <a:cubicBezTo>
                  <a:pt x="1057389" y="4250267"/>
                  <a:pt x="1074322" y="4596191"/>
                  <a:pt x="1163827" y="4702629"/>
                </a:cubicBezTo>
                <a:cubicBezTo>
                  <a:pt x="1253332" y="4809067"/>
                  <a:pt x="1478303" y="4780038"/>
                  <a:pt x="1613770" y="4760686"/>
                </a:cubicBezTo>
                <a:cubicBezTo>
                  <a:pt x="1749237" y="4741334"/>
                  <a:pt x="1935503" y="4692953"/>
                  <a:pt x="1976627" y="4586515"/>
                </a:cubicBezTo>
                <a:cubicBezTo>
                  <a:pt x="2017751" y="4480077"/>
                  <a:pt x="1802456" y="4308325"/>
                  <a:pt x="1860513" y="4122058"/>
                </a:cubicBezTo>
                <a:cubicBezTo>
                  <a:pt x="1918570" y="3935791"/>
                  <a:pt x="2187084" y="3519715"/>
                  <a:pt x="2324970" y="3468915"/>
                </a:cubicBezTo>
                <a:cubicBezTo>
                  <a:pt x="2462856" y="3418115"/>
                  <a:pt x="2593484" y="3693887"/>
                  <a:pt x="2687827" y="3817258"/>
                </a:cubicBezTo>
                <a:cubicBezTo>
                  <a:pt x="2782170" y="3940629"/>
                  <a:pt x="2864417" y="4080934"/>
                  <a:pt x="2891027" y="4209143"/>
                </a:cubicBezTo>
                <a:cubicBezTo>
                  <a:pt x="2917636" y="4337353"/>
                  <a:pt x="2784589" y="4480077"/>
                  <a:pt x="2847484" y="4586515"/>
                </a:cubicBezTo>
                <a:cubicBezTo>
                  <a:pt x="2910379" y="4692953"/>
                  <a:pt x="3123256" y="4845353"/>
                  <a:pt x="3268399" y="4847772"/>
                </a:cubicBezTo>
                <a:cubicBezTo>
                  <a:pt x="3413542" y="4850191"/>
                  <a:pt x="3628836" y="4714724"/>
                  <a:pt x="3718341" y="4601029"/>
                </a:cubicBezTo>
                <a:cubicBezTo>
                  <a:pt x="3807846" y="4487334"/>
                  <a:pt x="3856227" y="4291391"/>
                  <a:pt x="3805427" y="4165600"/>
                </a:cubicBezTo>
                <a:cubicBezTo>
                  <a:pt x="3754627" y="4039809"/>
                  <a:pt x="3585293" y="4020457"/>
                  <a:pt x="3413541" y="3846286"/>
                </a:cubicBezTo>
                <a:cubicBezTo>
                  <a:pt x="3241789" y="3672115"/>
                  <a:pt x="2888608" y="3321353"/>
                  <a:pt x="2774913" y="3120572"/>
                </a:cubicBezTo>
                <a:cubicBezTo>
                  <a:pt x="2661218" y="2919791"/>
                  <a:pt x="2803941" y="2745619"/>
                  <a:pt x="2731370" y="2641600"/>
                </a:cubicBezTo>
                <a:cubicBezTo>
                  <a:pt x="2658799" y="2537581"/>
                  <a:pt x="2474951" y="2612572"/>
                  <a:pt x="2339484" y="2496458"/>
                </a:cubicBezTo>
                <a:cubicBezTo>
                  <a:pt x="2204017" y="2380344"/>
                  <a:pt x="1957275" y="2106991"/>
                  <a:pt x="1918570" y="1944915"/>
                </a:cubicBezTo>
                <a:cubicBezTo>
                  <a:pt x="1879865" y="1782839"/>
                  <a:pt x="1867770" y="1705429"/>
                  <a:pt x="2107256" y="1524000"/>
                </a:cubicBezTo>
                <a:cubicBezTo>
                  <a:pt x="2346742" y="1342571"/>
                  <a:pt x="3019237" y="885372"/>
                  <a:pt x="3355484" y="856343"/>
                </a:cubicBezTo>
                <a:cubicBezTo>
                  <a:pt x="3691732" y="827315"/>
                  <a:pt x="3919122" y="1226457"/>
                  <a:pt x="4124741" y="1349829"/>
                </a:cubicBezTo>
                <a:cubicBezTo>
                  <a:pt x="4330360" y="1473201"/>
                  <a:pt x="4468247" y="1461105"/>
                  <a:pt x="4589199" y="1596572"/>
                </a:cubicBezTo>
                <a:cubicBezTo>
                  <a:pt x="4710152" y="1732039"/>
                  <a:pt x="4710151" y="2094896"/>
                  <a:pt x="4850456" y="2162629"/>
                </a:cubicBezTo>
                <a:cubicBezTo>
                  <a:pt x="4990761" y="2230362"/>
                  <a:pt x="5334265" y="2126344"/>
                  <a:pt x="5431027" y="2002972"/>
                </a:cubicBezTo>
                <a:cubicBezTo>
                  <a:pt x="5527789" y="1879601"/>
                  <a:pt x="5503598" y="1550610"/>
                  <a:pt x="5431027" y="1422400"/>
                </a:cubicBezTo>
                <a:cubicBezTo>
                  <a:pt x="5358456" y="1294191"/>
                  <a:pt x="5135904" y="1289353"/>
                  <a:pt x="4995599" y="1233715"/>
                </a:cubicBezTo>
                <a:cubicBezTo>
                  <a:pt x="4855294" y="1178077"/>
                  <a:pt x="4773047" y="1195010"/>
                  <a:pt x="4589199" y="1088572"/>
                </a:cubicBezTo>
                <a:cubicBezTo>
                  <a:pt x="4405351" y="982134"/>
                  <a:pt x="4011046" y="771677"/>
                  <a:pt x="3892513" y="595086"/>
                </a:cubicBezTo>
                <a:cubicBezTo>
                  <a:pt x="3773980" y="418496"/>
                  <a:pt x="3825989" y="223762"/>
                  <a:pt x="3877999" y="29029"/>
                </a:cubicBezTo>
              </a:path>
            </a:pathLst>
          </a:custGeom>
          <a:noFill/>
          <a:ln w="28575">
            <a:solidFill>
              <a:srgbClr val="FF0000"/>
            </a:solidFill>
            <a:headEnd type="none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0" name="Oval 29"/>
          <p:cNvSpPr/>
          <p:nvPr/>
        </p:nvSpPr>
        <p:spPr>
          <a:xfrm>
            <a:off x="7346304" y="3085765"/>
            <a:ext cx="203200" cy="203200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1" name="Oval 30"/>
          <p:cNvSpPr/>
          <p:nvPr/>
        </p:nvSpPr>
        <p:spPr>
          <a:xfrm>
            <a:off x="8307945" y="4306586"/>
            <a:ext cx="203200" cy="203200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2" name="Oval 31"/>
          <p:cNvSpPr/>
          <p:nvPr/>
        </p:nvSpPr>
        <p:spPr>
          <a:xfrm>
            <a:off x="9244028" y="4338246"/>
            <a:ext cx="203200" cy="203200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3" name="Oval 32"/>
          <p:cNvSpPr/>
          <p:nvPr/>
        </p:nvSpPr>
        <p:spPr>
          <a:xfrm>
            <a:off x="9142428" y="2900606"/>
            <a:ext cx="203200" cy="203200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4" name="Oval 33"/>
          <p:cNvSpPr/>
          <p:nvPr/>
        </p:nvSpPr>
        <p:spPr>
          <a:xfrm>
            <a:off x="8316097" y="1742023"/>
            <a:ext cx="203200" cy="203200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5" name="Oval 34"/>
          <p:cNvSpPr/>
          <p:nvPr/>
        </p:nvSpPr>
        <p:spPr>
          <a:xfrm>
            <a:off x="11045370" y="1716018"/>
            <a:ext cx="203200" cy="203200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6" name="Oval 35"/>
          <p:cNvSpPr/>
          <p:nvPr/>
        </p:nvSpPr>
        <p:spPr>
          <a:xfrm>
            <a:off x="10239830" y="345263"/>
            <a:ext cx="203200" cy="203200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Rectangle 12"/>
          <p:cNvSpPr/>
          <p:nvPr/>
        </p:nvSpPr>
        <p:spPr>
          <a:xfrm>
            <a:off x="-23395" y="771395"/>
            <a:ext cx="7530456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Expression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คือ การรวมกันของ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values + variables +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operators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8" name="Content Placeholder 3"/>
          <p:cNvSpPr txBox="1">
            <a:spLocks/>
          </p:cNvSpPr>
          <p:nvPr/>
        </p:nvSpPr>
        <p:spPr>
          <a:xfrm>
            <a:off x="266294" y="1104830"/>
            <a:ext cx="2755730" cy="16181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000"/>
              </a:lnSpc>
              <a:buFont typeface="Arial" panose="020B0604020202020204" pitchFamily="34" charset="0"/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เคล็ดวิชาเดินลัดนิ้วมือ</a:t>
            </a:r>
          </a:p>
          <a:p>
            <a:pPr marL="0" indent="0">
              <a:lnSpc>
                <a:spcPts val="2000"/>
              </a:lnSpc>
              <a:buFont typeface="Arial" panose="020B0604020202020204" pitchFamily="34" charset="0"/>
              <a:buNone/>
            </a:pP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in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แปลว่า ใน</a:t>
            </a:r>
          </a:p>
          <a:p>
            <a:pPr marL="0" indent="0">
              <a:lnSpc>
                <a:spcPts val="2000"/>
              </a:lnSpc>
              <a:buFont typeface="Arial" panose="020B0604020202020204" pitchFamily="34" charset="0"/>
              <a:buNone/>
            </a:pP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post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แปลว่า หลัง</a:t>
            </a:r>
          </a:p>
          <a:p>
            <a:pPr marL="0" indent="0">
              <a:lnSpc>
                <a:spcPts val="2000"/>
              </a:lnSpc>
              <a:buFont typeface="Arial" panose="020B0604020202020204" pitchFamily="34" charset="0"/>
              <a:buNone/>
            </a:pP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pre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แปลว่า หน้า</a:t>
            </a:r>
          </a:p>
        </p:txBody>
      </p:sp>
      <p:sp>
        <p:nvSpPr>
          <p:cNvPr id="39" name="วงรี 5"/>
          <p:cNvSpPr/>
          <p:nvPr/>
        </p:nvSpPr>
        <p:spPr>
          <a:xfrm>
            <a:off x="1761560" y="2858160"/>
            <a:ext cx="443934" cy="373892"/>
          </a:xfrm>
          <a:prstGeom prst="ellipse">
            <a:avLst/>
          </a:prstGeom>
          <a:solidFill>
            <a:srgbClr val="0070C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 Black" panose="020B0A04020102020204" pitchFamily="34" charset="0"/>
              </a:rPr>
              <a:t>1</a:t>
            </a:r>
            <a:endParaRPr lang="th-TH" sz="16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40" name="วงรี 5"/>
          <p:cNvSpPr/>
          <p:nvPr/>
        </p:nvSpPr>
        <p:spPr>
          <a:xfrm>
            <a:off x="1064580" y="2855416"/>
            <a:ext cx="443934" cy="373892"/>
          </a:xfrm>
          <a:prstGeom prst="ellipse">
            <a:avLst/>
          </a:prstGeom>
          <a:solidFill>
            <a:srgbClr val="0070C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 Black" panose="020B0A04020102020204" pitchFamily="34" charset="0"/>
              </a:rPr>
              <a:t>2</a:t>
            </a:r>
            <a:endParaRPr lang="th-TH" sz="16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41" name="วงรี 5"/>
          <p:cNvSpPr/>
          <p:nvPr/>
        </p:nvSpPr>
        <p:spPr>
          <a:xfrm>
            <a:off x="2487781" y="2855416"/>
            <a:ext cx="443934" cy="373892"/>
          </a:xfrm>
          <a:prstGeom prst="ellipse">
            <a:avLst/>
          </a:prstGeom>
          <a:solidFill>
            <a:srgbClr val="0070C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 Black" panose="020B0A04020102020204" pitchFamily="34" charset="0"/>
              </a:rPr>
              <a:t>3</a:t>
            </a:r>
            <a:endParaRPr lang="th-TH" sz="16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402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499" y="7167"/>
            <a:ext cx="4009091" cy="739965"/>
          </a:xfrm>
          <a:solidFill>
            <a:schemeClr val="accent6">
              <a:lumMod val="60000"/>
              <a:lumOff val="40000"/>
            </a:schemeClr>
          </a:solidFill>
        </p:spPr>
        <p:txBody>
          <a:bodyPr anchor="t">
            <a:normAutofit/>
          </a:bodyPr>
          <a:lstStyle/>
          <a:p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Expression Trees</a:t>
            </a:r>
            <a:endParaRPr lang="th-TH" sz="3200" i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วงรี 4"/>
          <p:cNvSpPr/>
          <p:nvPr/>
        </p:nvSpPr>
        <p:spPr>
          <a:xfrm>
            <a:off x="9221382" y="223421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+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6" name="วงรี 5"/>
          <p:cNvSpPr/>
          <p:nvPr/>
        </p:nvSpPr>
        <p:spPr>
          <a:xfrm>
            <a:off x="7297086" y="1510678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*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7" name="วงรี 6"/>
          <p:cNvSpPr/>
          <p:nvPr/>
        </p:nvSpPr>
        <p:spPr>
          <a:xfrm>
            <a:off x="10529239" y="1510678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-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8" name="วงรี 7"/>
          <p:cNvSpPr/>
          <p:nvPr/>
        </p:nvSpPr>
        <p:spPr>
          <a:xfrm>
            <a:off x="8194488" y="2812279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B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9" name="วงรี 8"/>
          <p:cNvSpPr/>
          <p:nvPr/>
        </p:nvSpPr>
        <p:spPr>
          <a:xfrm>
            <a:off x="6397072" y="2823910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A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cxnSp>
        <p:nvCxnSpPr>
          <p:cNvPr id="20" name="ลูกศรเชื่อมต่อแบบตรง 19"/>
          <p:cNvCxnSpPr>
            <a:stCxn id="5" idx="3"/>
            <a:endCxn id="6" idx="7"/>
          </p:cNvCxnSpPr>
          <p:nvPr/>
        </p:nvCxnSpPr>
        <p:spPr>
          <a:xfrm flipH="1">
            <a:off x="7676007" y="670436"/>
            <a:ext cx="1610388" cy="91693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ลูกศรเชื่อมต่อแบบตรง 20"/>
          <p:cNvCxnSpPr>
            <a:stCxn id="5" idx="5"/>
            <a:endCxn id="7" idx="1"/>
          </p:cNvCxnSpPr>
          <p:nvPr/>
        </p:nvCxnSpPr>
        <p:spPr>
          <a:xfrm>
            <a:off x="9600303" y="670436"/>
            <a:ext cx="993949" cy="91693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ลูกศรเชื่อมต่อแบบตรง 21"/>
          <p:cNvCxnSpPr>
            <a:stCxn id="6" idx="3"/>
            <a:endCxn id="9" idx="7"/>
          </p:cNvCxnSpPr>
          <p:nvPr/>
        </p:nvCxnSpPr>
        <p:spPr>
          <a:xfrm flipH="1">
            <a:off x="6775994" y="1957694"/>
            <a:ext cx="586104" cy="94291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ลูกศรเชื่อมต่อแบบตรง 22"/>
          <p:cNvCxnSpPr>
            <a:stCxn id="6" idx="5"/>
            <a:endCxn id="8" idx="1"/>
          </p:cNvCxnSpPr>
          <p:nvPr/>
        </p:nvCxnSpPr>
        <p:spPr>
          <a:xfrm>
            <a:off x="7676008" y="1957694"/>
            <a:ext cx="583493" cy="93128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ชื่อเรื่อง 1"/>
          <p:cNvSpPr txBox="1">
            <a:spLocks/>
          </p:cNvSpPr>
          <p:nvPr/>
        </p:nvSpPr>
        <p:spPr>
          <a:xfrm>
            <a:off x="0" y="6408952"/>
            <a:ext cx="1219200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[3] โอภาส เอี่ยมสิริวงศ์, "โครงสร้างข้อมูล (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Data Structures)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เพื่อการออกแบบโปรแกรมคอมพิวเตอร์", บริษัท ซีเอ็ดยูเคชั่น จำกัด., กรุงเทพฯ, 2549.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P.224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3143314"/>
            <a:ext cx="10515600" cy="29509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โจทย์ </a:t>
            </a:r>
            <a: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(A * B) + ((C + D) – E) </a:t>
            </a:r>
            <a:b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การท่องไปใน </a:t>
            </a:r>
            <a: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Expression Tree  3 </a:t>
            </a:r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แบบ</a:t>
            </a:r>
            <a:b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แบบ </a:t>
            </a:r>
            <a: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infix	(</a:t>
            </a:r>
            <a:r>
              <a:rPr lang="en-US" sz="40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left </a:t>
            </a:r>
            <a:r>
              <a:rPr lang="en-US" sz="40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root</a:t>
            </a:r>
            <a:r>
              <a:rPr lang="en-US" sz="40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right</a:t>
            </a:r>
            <a: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)	A * B + C + D – E</a:t>
            </a:r>
          </a:p>
          <a:p>
            <a:pPr marL="0" indent="0">
              <a:buNone/>
            </a:pPr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แบบ </a:t>
            </a:r>
            <a: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postfix (</a:t>
            </a:r>
            <a:r>
              <a:rPr lang="en-US" sz="40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left right </a:t>
            </a:r>
            <a:r>
              <a:rPr lang="en-US" sz="40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root</a:t>
            </a:r>
            <a: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)	A B * C D + E - +</a:t>
            </a:r>
          </a:p>
          <a:p>
            <a:pPr marL="0" indent="0">
              <a:buNone/>
            </a:pPr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แบบ </a:t>
            </a:r>
            <a: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prefix	(</a:t>
            </a:r>
            <a:r>
              <a:rPr lang="en-US" sz="40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root</a:t>
            </a:r>
            <a:r>
              <a:rPr lang="en-US" sz="40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left right</a:t>
            </a:r>
            <a: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)	+ * A B - + C D E</a:t>
            </a:r>
          </a:p>
          <a:p>
            <a:pPr marL="0" indent="0">
              <a:buNone/>
            </a:pPr>
            <a:endParaRPr lang="en-US" sz="4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endParaRPr lang="en-US" sz="4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endParaRPr lang="th-TH" sz="4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9" name="วงรี 9"/>
          <p:cNvSpPr/>
          <p:nvPr/>
        </p:nvSpPr>
        <p:spPr>
          <a:xfrm>
            <a:off x="10863615" y="3974818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D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24" name="วงรี 10"/>
          <p:cNvSpPr/>
          <p:nvPr/>
        </p:nvSpPr>
        <p:spPr>
          <a:xfrm>
            <a:off x="9050412" y="3986449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C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cxnSp>
        <p:nvCxnSpPr>
          <p:cNvPr id="26" name="ลูกศรเชื่อมต่อแบบตรง 27"/>
          <p:cNvCxnSpPr>
            <a:endCxn id="24" idx="7"/>
          </p:cNvCxnSpPr>
          <p:nvPr/>
        </p:nvCxnSpPr>
        <p:spPr>
          <a:xfrm flipH="1">
            <a:off x="9429334" y="3138614"/>
            <a:ext cx="599798" cy="92453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ลูกศรเชื่อมต่อแบบตรง 28"/>
          <p:cNvCxnSpPr>
            <a:endCxn id="19" idx="1"/>
          </p:cNvCxnSpPr>
          <p:nvPr/>
        </p:nvCxnSpPr>
        <p:spPr>
          <a:xfrm>
            <a:off x="10343042" y="3138614"/>
            <a:ext cx="585585" cy="91289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วงรี 7"/>
          <p:cNvSpPr/>
          <p:nvPr/>
        </p:nvSpPr>
        <p:spPr>
          <a:xfrm>
            <a:off x="9968590" y="2691600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+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30" name="วงรี 7"/>
          <p:cNvSpPr/>
          <p:nvPr/>
        </p:nvSpPr>
        <p:spPr>
          <a:xfrm>
            <a:off x="11164430" y="2691599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E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cxnSp>
        <p:nvCxnSpPr>
          <p:cNvPr id="31" name="ลูกศรเชื่อมต่อแบบตรง 28"/>
          <p:cNvCxnSpPr>
            <a:stCxn id="7" idx="5"/>
            <a:endCxn id="30" idx="0"/>
          </p:cNvCxnSpPr>
          <p:nvPr/>
        </p:nvCxnSpPr>
        <p:spPr>
          <a:xfrm>
            <a:off x="10908160" y="1957693"/>
            <a:ext cx="478237" cy="73390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ลูกศรเชื่อมต่อแบบตรง 28"/>
          <p:cNvCxnSpPr>
            <a:stCxn id="7" idx="3"/>
            <a:endCxn id="28" idx="0"/>
          </p:cNvCxnSpPr>
          <p:nvPr/>
        </p:nvCxnSpPr>
        <p:spPr>
          <a:xfrm flipH="1">
            <a:off x="10190557" y="1957693"/>
            <a:ext cx="403695" cy="73390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Freeform 16"/>
          <p:cNvSpPr/>
          <p:nvPr/>
        </p:nvSpPr>
        <p:spPr>
          <a:xfrm>
            <a:off x="6106177" y="43543"/>
            <a:ext cx="5802478" cy="4746591"/>
          </a:xfrm>
          <a:custGeom>
            <a:avLst/>
            <a:gdLst>
              <a:gd name="connsiteX0" fmla="*/ 2950737 w 5802478"/>
              <a:gd name="connsiteY0" fmla="*/ 0 h 4746591"/>
              <a:gd name="connsiteX1" fmla="*/ 2907194 w 5802478"/>
              <a:gd name="connsiteY1" fmla="*/ 551543 h 4746591"/>
              <a:gd name="connsiteX2" fmla="*/ 2079880 w 5802478"/>
              <a:gd name="connsiteY2" fmla="*/ 928914 h 4746591"/>
              <a:gd name="connsiteX3" fmla="*/ 1383194 w 5802478"/>
              <a:gd name="connsiteY3" fmla="*/ 1248228 h 4746591"/>
              <a:gd name="connsiteX4" fmla="*/ 947766 w 5802478"/>
              <a:gd name="connsiteY4" fmla="*/ 1349828 h 4746591"/>
              <a:gd name="connsiteX5" fmla="*/ 918737 w 5802478"/>
              <a:gd name="connsiteY5" fmla="*/ 1988457 h 4746591"/>
              <a:gd name="connsiteX6" fmla="*/ 555880 w 5802478"/>
              <a:gd name="connsiteY6" fmla="*/ 2627086 h 4746591"/>
              <a:gd name="connsiteX7" fmla="*/ 105937 w 5802478"/>
              <a:gd name="connsiteY7" fmla="*/ 2772228 h 4746591"/>
              <a:gd name="connsiteX8" fmla="*/ 47880 w 5802478"/>
              <a:gd name="connsiteY8" fmla="*/ 3454400 h 4746591"/>
              <a:gd name="connsiteX9" fmla="*/ 701023 w 5802478"/>
              <a:gd name="connsiteY9" fmla="*/ 3614057 h 4746591"/>
              <a:gd name="connsiteX10" fmla="*/ 976794 w 5802478"/>
              <a:gd name="connsiteY10" fmla="*/ 3222171 h 4746591"/>
              <a:gd name="connsiteX11" fmla="*/ 860680 w 5802478"/>
              <a:gd name="connsiteY11" fmla="*/ 2917371 h 4746591"/>
              <a:gd name="connsiteX12" fmla="*/ 1267080 w 5802478"/>
              <a:gd name="connsiteY12" fmla="*/ 2235200 h 4746591"/>
              <a:gd name="connsiteX13" fmla="*/ 1557366 w 5802478"/>
              <a:gd name="connsiteY13" fmla="*/ 2249714 h 4746591"/>
              <a:gd name="connsiteX14" fmla="*/ 1775080 w 5802478"/>
              <a:gd name="connsiteY14" fmla="*/ 2772228 h 4746591"/>
              <a:gd name="connsiteX15" fmla="*/ 1804109 w 5802478"/>
              <a:gd name="connsiteY15" fmla="*/ 3207657 h 4746591"/>
              <a:gd name="connsiteX16" fmla="*/ 2108909 w 5802478"/>
              <a:gd name="connsiteY16" fmla="*/ 3643086 h 4746591"/>
              <a:gd name="connsiteX17" fmla="*/ 2660452 w 5802478"/>
              <a:gd name="connsiteY17" fmla="*/ 3396343 h 4746591"/>
              <a:gd name="connsiteX18" fmla="*/ 2834623 w 5802478"/>
              <a:gd name="connsiteY18" fmla="*/ 2873828 h 4746591"/>
              <a:gd name="connsiteX19" fmla="*/ 2297594 w 5802478"/>
              <a:gd name="connsiteY19" fmla="*/ 2627086 h 4746591"/>
              <a:gd name="connsiteX20" fmla="*/ 1862166 w 5802478"/>
              <a:gd name="connsiteY20" fmla="*/ 1901371 h 4746591"/>
              <a:gd name="connsiteX21" fmla="*/ 3270052 w 5802478"/>
              <a:gd name="connsiteY21" fmla="*/ 914400 h 4746591"/>
              <a:gd name="connsiteX22" fmla="*/ 4097366 w 5802478"/>
              <a:gd name="connsiteY22" fmla="*/ 1683657 h 4746591"/>
              <a:gd name="connsiteX23" fmla="*/ 3908680 w 5802478"/>
              <a:gd name="connsiteY23" fmla="*/ 2394857 h 4746591"/>
              <a:gd name="connsiteX24" fmla="*/ 3603880 w 5802478"/>
              <a:gd name="connsiteY24" fmla="*/ 2569028 h 4746591"/>
              <a:gd name="connsiteX25" fmla="*/ 3603880 w 5802478"/>
              <a:gd name="connsiteY25" fmla="*/ 3106057 h 4746591"/>
              <a:gd name="connsiteX26" fmla="*/ 3241023 w 5802478"/>
              <a:gd name="connsiteY26" fmla="*/ 3715657 h 4746591"/>
              <a:gd name="connsiteX27" fmla="*/ 2776566 w 5802478"/>
              <a:gd name="connsiteY27" fmla="*/ 3831771 h 4746591"/>
              <a:gd name="connsiteX28" fmla="*/ 2689480 w 5802478"/>
              <a:gd name="connsiteY28" fmla="*/ 4513943 h 4746591"/>
              <a:gd name="connsiteX29" fmla="*/ 3342623 w 5802478"/>
              <a:gd name="connsiteY29" fmla="*/ 4746171 h 4746591"/>
              <a:gd name="connsiteX30" fmla="*/ 3690966 w 5802478"/>
              <a:gd name="connsiteY30" fmla="*/ 4470400 h 4746591"/>
              <a:gd name="connsiteX31" fmla="*/ 3560337 w 5802478"/>
              <a:gd name="connsiteY31" fmla="*/ 4107543 h 4746591"/>
              <a:gd name="connsiteX32" fmla="*/ 3966737 w 5802478"/>
              <a:gd name="connsiteY32" fmla="*/ 3367314 h 4746591"/>
              <a:gd name="connsiteX33" fmla="*/ 4286052 w 5802478"/>
              <a:gd name="connsiteY33" fmla="*/ 3541486 h 4746591"/>
              <a:gd name="connsiteX34" fmla="*/ 4474737 w 5802478"/>
              <a:gd name="connsiteY34" fmla="*/ 3976914 h 4746591"/>
              <a:gd name="connsiteX35" fmla="*/ 4619880 w 5802478"/>
              <a:gd name="connsiteY35" fmla="*/ 4659086 h 4746591"/>
              <a:gd name="connsiteX36" fmla="*/ 5316566 w 5802478"/>
              <a:gd name="connsiteY36" fmla="*/ 4630057 h 4746591"/>
              <a:gd name="connsiteX37" fmla="*/ 5461709 w 5802478"/>
              <a:gd name="connsiteY37" fmla="*/ 4005943 h 4746591"/>
              <a:gd name="connsiteX38" fmla="*/ 4953709 w 5802478"/>
              <a:gd name="connsiteY38" fmla="*/ 3744686 h 4746591"/>
              <a:gd name="connsiteX39" fmla="*/ 4503766 w 5802478"/>
              <a:gd name="connsiteY39" fmla="*/ 3091543 h 4746591"/>
              <a:gd name="connsiteX40" fmla="*/ 4373137 w 5802478"/>
              <a:gd name="connsiteY40" fmla="*/ 2569028 h 4746591"/>
              <a:gd name="connsiteX41" fmla="*/ 4576337 w 5802478"/>
              <a:gd name="connsiteY41" fmla="*/ 2148114 h 4746591"/>
              <a:gd name="connsiteX42" fmla="*/ 4779537 w 5802478"/>
              <a:gd name="connsiteY42" fmla="*/ 2133600 h 4746591"/>
              <a:gd name="connsiteX43" fmla="*/ 4939194 w 5802478"/>
              <a:gd name="connsiteY43" fmla="*/ 2627086 h 4746591"/>
              <a:gd name="connsiteX44" fmla="*/ 4852109 w 5802478"/>
              <a:gd name="connsiteY44" fmla="*/ 3033486 h 4746591"/>
              <a:gd name="connsiteX45" fmla="*/ 5214966 w 5802478"/>
              <a:gd name="connsiteY45" fmla="*/ 3381828 h 4746591"/>
              <a:gd name="connsiteX46" fmla="*/ 5693937 w 5802478"/>
              <a:gd name="connsiteY46" fmla="*/ 3309257 h 4746591"/>
              <a:gd name="connsiteX47" fmla="*/ 5781023 w 5802478"/>
              <a:gd name="connsiteY47" fmla="*/ 2612571 h 4746591"/>
              <a:gd name="connsiteX48" fmla="*/ 5389137 w 5802478"/>
              <a:gd name="connsiteY48" fmla="*/ 2438400 h 4746591"/>
              <a:gd name="connsiteX49" fmla="*/ 5026280 w 5802478"/>
              <a:gd name="connsiteY49" fmla="*/ 1872343 h 4746591"/>
              <a:gd name="connsiteX50" fmla="*/ 5011766 w 5802478"/>
              <a:gd name="connsiteY50" fmla="*/ 1335314 h 4746591"/>
              <a:gd name="connsiteX51" fmla="*/ 4518280 w 5802478"/>
              <a:gd name="connsiteY51" fmla="*/ 1248228 h 4746591"/>
              <a:gd name="connsiteX52" fmla="*/ 3705480 w 5802478"/>
              <a:gd name="connsiteY52" fmla="*/ 638628 h 4746591"/>
              <a:gd name="connsiteX53" fmla="*/ 3807080 w 5802478"/>
              <a:gd name="connsiteY53" fmla="*/ 217714 h 4746591"/>
              <a:gd name="connsiteX54" fmla="*/ 3719994 w 5802478"/>
              <a:gd name="connsiteY54" fmla="*/ 29028 h 4746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5802478" h="4746591">
                <a:moveTo>
                  <a:pt x="2950737" y="0"/>
                </a:moveTo>
                <a:cubicBezTo>
                  <a:pt x="3001537" y="198362"/>
                  <a:pt x="3052337" y="396724"/>
                  <a:pt x="2907194" y="551543"/>
                </a:cubicBezTo>
                <a:cubicBezTo>
                  <a:pt x="2762051" y="706362"/>
                  <a:pt x="2079880" y="928914"/>
                  <a:pt x="2079880" y="928914"/>
                </a:cubicBezTo>
                <a:cubicBezTo>
                  <a:pt x="1825880" y="1045028"/>
                  <a:pt x="1571880" y="1178076"/>
                  <a:pt x="1383194" y="1248228"/>
                </a:cubicBezTo>
                <a:cubicBezTo>
                  <a:pt x="1194508" y="1318380"/>
                  <a:pt x="1025175" y="1226457"/>
                  <a:pt x="947766" y="1349828"/>
                </a:cubicBezTo>
                <a:cubicBezTo>
                  <a:pt x="870357" y="1473199"/>
                  <a:pt x="984051" y="1775581"/>
                  <a:pt x="918737" y="1988457"/>
                </a:cubicBezTo>
                <a:cubicBezTo>
                  <a:pt x="853423" y="2201333"/>
                  <a:pt x="691347" y="2496458"/>
                  <a:pt x="555880" y="2627086"/>
                </a:cubicBezTo>
                <a:cubicBezTo>
                  <a:pt x="420413" y="2757714"/>
                  <a:pt x="190604" y="2634342"/>
                  <a:pt x="105937" y="2772228"/>
                </a:cubicBezTo>
                <a:cubicBezTo>
                  <a:pt x="21270" y="2910114"/>
                  <a:pt x="-51301" y="3314095"/>
                  <a:pt x="47880" y="3454400"/>
                </a:cubicBezTo>
                <a:cubicBezTo>
                  <a:pt x="147061" y="3594705"/>
                  <a:pt x="546204" y="3652762"/>
                  <a:pt x="701023" y="3614057"/>
                </a:cubicBezTo>
                <a:cubicBezTo>
                  <a:pt x="855842" y="3575352"/>
                  <a:pt x="950184" y="3338285"/>
                  <a:pt x="976794" y="3222171"/>
                </a:cubicBezTo>
                <a:cubicBezTo>
                  <a:pt x="1003403" y="3106057"/>
                  <a:pt x="812299" y="3081866"/>
                  <a:pt x="860680" y="2917371"/>
                </a:cubicBezTo>
                <a:cubicBezTo>
                  <a:pt x="909061" y="2752876"/>
                  <a:pt x="1150966" y="2346476"/>
                  <a:pt x="1267080" y="2235200"/>
                </a:cubicBezTo>
                <a:cubicBezTo>
                  <a:pt x="1383194" y="2123924"/>
                  <a:pt x="1472699" y="2160209"/>
                  <a:pt x="1557366" y="2249714"/>
                </a:cubicBezTo>
                <a:cubicBezTo>
                  <a:pt x="1642033" y="2339219"/>
                  <a:pt x="1733956" y="2612571"/>
                  <a:pt x="1775080" y="2772228"/>
                </a:cubicBezTo>
                <a:cubicBezTo>
                  <a:pt x="1816204" y="2931885"/>
                  <a:pt x="1748471" y="3062514"/>
                  <a:pt x="1804109" y="3207657"/>
                </a:cubicBezTo>
                <a:cubicBezTo>
                  <a:pt x="1859747" y="3352800"/>
                  <a:pt x="1966185" y="3611638"/>
                  <a:pt x="2108909" y="3643086"/>
                </a:cubicBezTo>
                <a:cubicBezTo>
                  <a:pt x="2251633" y="3674534"/>
                  <a:pt x="2539500" y="3524553"/>
                  <a:pt x="2660452" y="3396343"/>
                </a:cubicBezTo>
                <a:cubicBezTo>
                  <a:pt x="2781404" y="3268133"/>
                  <a:pt x="2895099" y="3002037"/>
                  <a:pt x="2834623" y="2873828"/>
                </a:cubicBezTo>
                <a:cubicBezTo>
                  <a:pt x="2774147" y="2745619"/>
                  <a:pt x="2459670" y="2789162"/>
                  <a:pt x="2297594" y="2627086"/>
                </a:cubicBezTo>
                <a:cubicBezTo>
                  <a:pt x="2135518" y="2465010"/>
                  <a:pt x="1700090" y="2186819"/>
                  <a:pt x="1862166" y="1901371"/>
                </a:cubicBezTo>
                <a:cubicBezTo>
                  <a:pt x="2024242" y="1615923"/>
                  <a:pt x="2897519" y="950686"/>
                  <a:pt x="3270052" y="914400"/>
                </a:cubicBezTo>
                <a:cubicBezTo>
                  <a:pt x="3642585" y="878114"/>
                  <a:pt x="3990928" y="1436914"/>
                  <a:pt x="4097366" y="1683657"/>
                </a:cubicBezTo>
                <a:cubicBezTo>
                  <a:pt x="4203804" y="1930400"/>
                  <a:pt x="3990928" y="2247295"/>
                  <a:pt x="3908680" y="2394857"/>
                </a:cubicBezTo>
                <a:cubicBezTo>
                  <a:pt x="3826432" y="2542419"/>
                  <a:pt x="3654680" y="2450495"/>
                  <a:pt x="3603880" y="2569028"/>
                </a:cubicBezTo>
                <a:cubicBezTo>
                  <a:pt x="3553080" y="2687561"/>
                  <a:pt x="3664356" y="2914952"/>
                  <a:pt x="3603880" y="3106057"/>
                </a:cubicBezTo>
                <a:cubicBezTo>
                  <a:pt x="3543404" y="3297162"/>
                  <a:pt x="3378909" y="3594705"/>
                  <a:pt x="3241023" y="3715657"/>
                </a:cubicBezTo>
                <a:cubicBezTo>
                  <a:pt x="3103137" y="3836609"/>
                  <a:pt x="2868490" y="3698723"/>
                  <a:pt x="2776566" y="3831771"/>
                </a:cubicBezTo>
                <a:cubicBezTo>
                  <a:pt x="2684642" y="3964819"/>
                  <a:pt x="2595137" y="4361543"/>
                  <a:pt x="2689480" y="4513943"/>
                </a:cubicBezTo>
                <a:cubicBezTo>
                  <a:pt x="2783823" y="4666343"/>
                  <a:pt x="3175709" y="4753428"/>
                  <a:pt x="3342623" y="4746171"/>
                </a:cubicBezTo>
                <a:cubicBezTo>
                  <a:pt x="3509537" y="4738914"/>
                  <a:pt x="3654680" y="4576838"/>
                  <a:pt x="3690966" y="4470400"/>
                </a:cubicBezTo>
                <a:cubicBezTo>
                  <a:pt x="3727252" y="4363962"/>
                  <a:pt x="3514375" y="4291391"/>
                  <a:pt x="3560337" y="4107543"/>
                </a:cubicBezTo>
                <a:cubicBezTo>
                  <a:pt x="3606299" y="3923695"/>
                  <a:pt x="3845785" y="3461657"/>
                  <a:pt x="3966737" y="3367314"/>
                </a:cubicBezTo>
                <a:cubicBezTo>
                  <a:pt x="4087689" y="3272971"/>
                  <a:pt x="4201385" y="3439886"/>
                  <a:pt x="4286052" y="3541486"/>
                </a:cubicBezTo>
                <a:cubicBezTo>
                  <a:pt x="4370719" y="3643086"/>
                  <a:pt x="4419099" y="3790647"/>
                  <a:pt x="4474737" y="3976914"/>
                </a:cubicBezTo>
                <a:cubicBezTo>
                  <a:pt x="4530375" y="4163181"/>
                  <a:pt x="4479575" y="4550229"/>
                  <a:pt x="4619880" y="4659086"/>
                </a:cubicBezTo>
                <a:cubicBezTo>
                  <a:pt x="4760185" y="4767943"/>
                  <a:pt x="5176261" y="4738914"/>
                  <a:pt x="5316566" y="4630057"/>
                </a:cubicBezTo>
                <a:cubicBezTo>
                  <a:pt x="5456871" y="4521200"/>
                  <a:pt x="5522185" y="4153505"/>
                  <a:pt x="5461709" y="4005943"/>
                </a:cubicBezTo>
                <a:cubicBezTo>
                  <a:pt x="5401233" y="3858381"/>
                  <a:pt x="5113366" y="3897086"/>
                  <a:pt x="4953709" y="3744686"/>
                </a:cubicBezTo>
                <a:cubicBezTo>
                  <a:pt x="4794052" y="3592286"/>
                  <a:pt x="4600528" y="3287486"/>
                  <a:pt x="4503766" y="3091543"/>
                </a:cubicBezTo>
                <a:cubicBezTo>
                  <a:pt x="4407004" y="2895600"/>
                  <a:pt x="4361042" y="2726266"/>
                  <a:pt x="4373137" y="2569028"/>
                </a:cubicBezTo>
                <a:cubicBezTo>
                  <a:pt x="4385232" y="2411790"/>
                  <a:pt x="4508604" y="2220685"/>
                  <a:pt x="4576337" y="2148114"/>
                </a:cubicBezTo>
                <a:cubicBezTo>
                  <a:pt x="4644070" y="2075543"/>
                  <a:pt x="4719061" y="2053771"/>
                  <a:pt x="4779537" y="2133600"/>
                </a:cubicBezTo>
                <a:cubicBezTo>
                  <a:pt x="4840013" y="2213429"/>
                  <a:pt x="4927099" y="2477105"/>
                  <a:pt x="4939194" y="2627086"/>
                </a:cubicBezTo>
                <a:cubicBezTo>
                  <a:pt x="4951289" y="2777067"/>
                  <a:pt x="4806147" y="2907696"/>
                  <a:pt x="4852109" y="3033486"/>
                </a:cubicBezTo>
                <a:cubicBezTo>
                  <a:pt x="4898071" y="3159276"/>
                  <a:pt x="5074661" y="3335866"/>
                  <a:pt x="5214966" y="3381828"/>
                </a:cubicBezTo>
                <a:cubicBezTo>
                  <a:pt x="5355271" y="3427790"/>
                  <a:pt x="5599594" y="3437467"/>
                  <a:pt x="5693937" y="3309257"/>
                </a:cubicBezTo>
                <a:cubicBezTo>
                  <a:pt x="5788280" y="3181048"/>
                  <a:pt x="5831823" y="2757714"/>
                  <a:pt x="5781023" y="2612571"/>
                </a:cubicBezTo>
                <a:cubicBezTo>
                  <a:pt x="5730223" y="2467428"/>
                  <a:pt x="5514928" y="2561771"/>
                  <a:pt x="5389137" y="2438400"/>
                </a:cubicBezTo>
                <a:cubicBezTo>
                  <a:pt x="5263346" y="2315029"/>
                  <a:pt x="5089175" y="2056191"/>
                  <a:pt x="5026280" y="1872343"/>
                </a:cubicBezTo>
                <a:cubicBezTo>
                  <a:pt x="4963385" y="1688495"/>
                  <a:pt x="5096433" y="1439333"/>
                  <a:pt x="5011766" y="1335314"/>
                </a:cubicBezTo>
                <a:cubicBezTo>
                  <a:pt x="4927099" y="1231295"/>
                  <a:pt x="4735994" y="1364342"/>
                  <a:pt x="4518280" y="1248228"/>
                </a:cubicBezTo>
                <a:cubicBezTo>
                  <a:pt x="4300566" y="1132114"/>
                  <a:pt x="3824013" y="810380"/>
                  <a:pt x="3705480" y="638628"/>
                </a:cubicBezTo>
                <a:cubicBezTo>
                  <a:pt x="3586947" y="466876"/>
                  <a:pt x="3804661" y="319314"/>
                  <a:pt x="3807080" y="217714"/>
                </a:cubicBezTo>
                <a:cubicBezTo>
                  <a:pt x="3809499" y="116114"/>
                  <a:pt x="3764746" y="72571"/>
                  <a:pt x="3719994" y="29028"/>
                </a:cubicBezTo>
              </a:path>
            </a:pathLst>
          </a:custGeom>
          <a:noFill/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3" name="Oval 32"/>
          <p:cNvSpPr/>
          <p:nvPr/>
        </p:nvSpPr>
        <p:spPr>
          <a:xfrm>
            <a:off x="8949358" y="363286"/>
            <a:ext cx="203200" cy="203200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4" name="Oval 33"/>
          <p:cNvSpPr/>
          <p:nvPr/>
        </p:nvSpPr>
        <p:spPr>
          <a:xfrm>
            <a:off x="6918165" y="1541389"/>
            <a:ext cx="203200" cy="203200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5" name="Oval 34"/>
          <p:cNvSpPr/>
          <p:nvPr/>
        </p:nvSpPr>
        <p:spPr>
          <a:xfrm>
            <a:off x="6875416" y="2972534"/>
            <a:ext cx="203200" cy="203200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6" name="Oval 35"/>
          <p:cNvSpPr/>
          <p:nvPr/>
        </p:nvSpPr>
        <p:spPr>
          <a:xfrm>
            <a:off x="7761553" y="2958154"/>
            <a:ext cx="203200" cy="203200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7" name="Oval 36"/>
          <p:cNvSpPr/>
          <p:nvPr/>
        </p:nvSpPr>
        <p:spPr>
          <a:xfrm>
            <a:off x="10116015" y="1754493"/>
            <a:ext cx="203200" cy="203200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8" name="Oval 37"/>
          <p:cNvSpPr/>
          <p:nvPr/>
        </p:nvSpPr>
        <p:spPr>
          <a:xfrm>
            <a:off x="9579175" y="2668297"/>
            <a:ext cx="203200" cy="203200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9" name="Oval 38"/>
          <p:cNvSpPr/>
          <p:nvPr/>
        </p:nvSpPr>
        <p:spPr>
          <a:xfrm>
            <a:off x="9558539" y="4104993"/>
            <a:ext cx="203200" cy="203200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0" name="Oval 39"/>
          <p:cNvSpPr/>
          <p:nvPr/>
        </p:nvSpPr>
        <p:spPr>
          <a:xfrm>
            <a:off x="10486407" y="4192621"/>
            <a:ext cx="203200" cy="203200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1" name="Oval 40"/>
          <p:cNvSpPr/>
          <p:nvPr/>
        </p:nvSpPr>
        <p:spPr>
          <a:xfrm>
            <a:off x="10881102" y="2782404"/>
            <a:ext cx="203200" cy="203200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2" name="Content Placeholder 3"/>
          <p:cNvSpPr txBox="1">
            <a:spLocks/>
          </p:cNvSpPr>
          <p:nvPr/>
        </p:nvSpPr>
        <p:spPr>
          <a:xfrm>
            <a:off x="266294" y="1104830"/>
            <a:ext cx="2755730" cy="16181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000"/>
              </a:lnSpc>
              <a:buFont typeface="Arial" panose="020B0604020202020204" pitchFamily="34" charset="0"/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เคล็ดวิชาเดินลัดนิ้วมือ</a:t>
            </a:r>
          </a:p>
          <a:p>
            <a:pPr marL="0" indent="0">
              <a:lnSpc>
                <a:spcPts val="2000"/>
              </a:lnSpc>
              <a:buFont typeface="Arial" panose="020B0604020202020204" pitchFamily="34" charset="0"/>
              <a:buNone/>
            </a:pP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in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แปลว่า ใน</a:t>
            </a:r>
          </a:p>
          <a:p>
            <a:pPr marL="0" indent="0">
              <a:lnSpc>
                <a:spcPts val="2000"/>
              </a:lnSpc>
              <a:buFont typeface="Arial" panose="020B0604020202020204" pitchFamily="34" charset="0"/>
              <a:buNone/>
            </a:pP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post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แปลว่า หลัง</a:t>
            </a:r>
          </a:p>
          <a:p>
            <a:pPr marL="0" indent="0">
              <a:lnSpc>
                <a:spcPts val="2000"/>
              </a:lnSpc>
              <a:buFont typeface="Arial" panose="020B0604020202020204" pitchFamily="34" charset="0"/>
              <a:buNone/>
            </a:pP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pre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แปลว่า หน้า</a:t>
            </a:r>
          </a:p>
        </p:txBody>
      </p:sp>
      <p:sp>
        <p:nvSpPr>
          <p:cNvPr id="43" name="Rectangle 42"/>
          <p:cNvSpPr/>
          <p:nvPr/>
        </p:nvSpPr>
        <p:spPr>
          <a:xfrm>
            <a:off x="-23395" y="771395"/>
            <a:ext cx="7530456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Expression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คือ การรวมกันของ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values + variables +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operators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6" name="วงรี 5"/>
          <p:cNvSpPr/>
          <p:nvPr/>
        </p:nvSpPr>
        <p:spPr>
          <a:xfrm>
            <a:off x="1304192" y="2900606"/>
            <a:ext cx="443934" cy="373892"/>
          </a:xfrm>
          <a:prstGeom prst="ellipse">
            <a:avLst/>
          </a:prstGeom>
          <a:solidFill>
            <a:srgbClr val="0070C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 Black" panose="020B0A04020102020204" pitchFamily="34" charset="0"/>
              </a:rPr>
              <a:t>1</a:t>
            </a:r>
            <a:endParaRPr lang="th-TH" sz="16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47" name="วงรี 5"/>
          <p:cNvSpPr/>
          <p:nvPr/>
        </p:nvSpPr>
        <p:spPr>
          <a:xfrm>
            <a:off x="2923183" y="2870978"/>
            <a:ext cx="443934" cy="373892"/>
          </a:xfrm>
          <a:prstGeom prst="ellipse">
            <a:avLst/>
          </a:prstGeom>
          <a:solidFill>
            <a:srgbClr val="0070C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 Black" panose="020B0A04020102020204" pitchFamily="34" charset="0"/>
              </a:rPr>
              <a:t>2</a:t>
            </a:r>
            <a:endParaRPr lang="th-TH" sz="16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48" name="วงรี 5"/>
          <p:cNvSpPr/>
          <p:nvPr/>
        </p:nvSpPr>
        <p:spPr>
          <a:xfrm>
            <a:off x="3722913" y="2870796"/>
            <a:ext cx="443934" cy="373892"/>
          </a:xfrm>
          <a:prstGeom prst="ellipse">
            <a:avLst/>
          </a:prstGeom>
          <a:solidFill>
            <a:srgbClr val="0070C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 Black" panose="020B0A04020102020204" pitchFamily="34" charset="0"/>
              </a:rPr>
              <a:t>3</a:t>
            </a:r>
            <a:endParaRPr lang="th-TH" sz="16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49" name="วงรี 5"/>
          <p:cNvSpPr/>
          <p:nvPr/>
        </p:nvSpPr>
        <p:spPr>
          <a:xfrm>
            <a:off x="2051846" y="2870796"/>
            <a:ext cx="443934" cy="373892"/>
          </a:xfrm>
          <a:prstGeom prst="ellipse">
            <a:avLst/>
          </a:prstGeom>
          <a:solidFill>
            <a:srgbClr val="0070C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 Black" panose="020B0A04020102020204" pitchFamily="34" charset="0"/>
              </a:rPr>
              <a:t>4</a:t>
            </a:r>
            <a:endParaRPr lang="th-TH" sz="16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157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499" y="7167"/>
            <a:ext cx="10515600" cy="3543704"/>
          </a:xfrm>
        </p:spPr>
        <p:txBody>
          <a:bodyPr anchor="t">
            <a:normAutofit/>
          </a:bodyPr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การเพิ่ม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โหนด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5 ใน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BST</a:t>
            </a:r>
            <a:b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ซึ่ง </a:t>
            </a:r>
            <a:r>
              <a:rPr lang="en-US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5 </a:t>
            </a:r>
            <a:r>
              <a:rPr lang="th-TH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ต้องอยู่ใน </a:t>
            </a:r>
            <a:r>
              <a:rPr lang="en-US" sz="3200" i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subtree</a:t>
            </a:r>
            <a:r>
              <a:rPr lang="en-US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ด้านซ้าย</a:t>
            </a:r>
            <a:br>
              <a:rPr lang="th-TH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เนื่องจากน้อยกว่า </a:t>
            </a:r>
            <a:r>
              <a:rPr lang="en-US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root node</a:t>
            </a:r>
            <a:endParaRPr lang="th-TH" sz="3200" i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24102" y="6217920"/>
            <a:ext cx="7204792" cy="473816"/>
          </a:xfrm>
        </p:spPr>
        <p:txBody>
          <a:bodyPr>
            <a:normAutofit lnSpcReduction="10000"/>
          </a:bodyPr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หลังการเพิ่ม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โหนด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ใหม่ ต้องไม่ทำให้เสียคุณสมบัติของ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BST </a:t>
            </a:r>
          </a:p>
        </p:txBody>
      </p:sp>
      <p:sp>
        <p:nvSpPr>
          <p:cNvPr id="5" name="วงรี 4"/>
          <p:cNvSpPr/>
          <p:nvPr/>
        </p:nvSpPr>
        <p:spPr>
          <a:xfrm>
            <a:off x="8690018" y="962026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6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6" name="วงรี 5"/>
          <p:cNvSpPr/>
          <p:nvPr/>
        </p:nvSpPr>
        <p:spPr>
          <a:xfrm>
            <a:off x="6765722" y="2249283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2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7" name="วงรี 6"/>
          <p:cNvSpPr/>
          <p:nvPr/>
        </p:nvSpPr>
        <p:spPr>
          <a:xfrm>
            <a:off x="10355810" y="2256020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8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8" name="วงรี 7"/>
          <p:cNvSpPr/>
          <p:nvPr/>
        </p:nvSpPr>
        <p:spPr>
          <a:xfrm>
            <a:off x="7663124" y="3550884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4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9" name="วงรี 8"/>
          <p:cNvSpPr/>
          <p:nvPr/>
        </p:nvSpPr>
        <p:spPr>
          <a:xfrm>
            <a:off x="5865708" y="3562515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1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10" name="วงรี 9"/>
          <p:cNvSpPr/>
          <p:nvPr/>
        </p:nvSpPr>
        <p:spPr>
          <a:xfrm>
            <a:off x="11255306" y="3539240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9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11" name="วงรี 10"/>
          <p:cNvSpPr/>
          <p:nvPr/>
        </p:nvSpPr>
        <p:spPr>
          <a:xfrm>
            <a:off x="9442103" y="3550871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7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cxnSp>
        <p:nvCxnSpPr>
          <p:cNvPr id="20" name="ลูกศรเชื่อมต่อแบบตรง 19"/>
          <p:cNvCxnSpPr>
            <a:stCxn id="5" idx="3"/>
            <a:endCxn id="6" idx="7"/>
          </p:cNvCxnSpPr>
          <p:nvPr/>
        </p:nvCxnSpPr>
        <p:spPr>
          <a:xfrm flipH="1">
            <a:off x="7144643" y="1409041"/>
            <a:ext cx="1610388" cy="91693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ลูกศรเชื่อมต่อแบบตรง 20"/>
          <p:cNvCxnSpPr>
            <a:stCxn id="5" idx="5"/>
            <a:endCxn id="7" idx="1"/>
          </p:cNvCxnSpPr>
          <p:nvPr/>
        </p:nvCxnSpPr>
        <p:spPr>
          <a:xfrm>
            <a:off x="9068939" y="1409041"/>
            <a:ext cx="1351884" cy="92367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ลูกศรเชื่อมต่อแบบตรง 21"/>
          <p:cNvCxnSpPr>
            <a:stCxn id="6" idx="3"/>
            <a:endCxn id="9" idx="7"/>
          </p:cNvCxnSpPr>
          <p:nvPr/>
        </p:nvCxnSpPr>
        <p:spPr>
          <a:xfrm flipH="1">
            <a:off x="6244630" y="2696299"/>
            <a:ext cx="586104" cy="94291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ลูกศรเชื่อมต่อแบบตรง 22"/>
          <p:cNvCxnSpPr>
            <a:stCxn id="6" idx="5"/>
            <a:endCxn id="8" idx="1"/>
          </p:cNvCxnSpPr>
          <p:nvPr/>
        </p:nvCxnSpPr>
        <p:spPr>
          <a:xfrm>
            <a:off x="7144644" y="2696299"/>
            <a:ext cx="583493" cy="93128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ลูกศรเชื่อมต่อแบบตรง 27"/>
          <p:cNvCxnSpPr>
            <a:stCxn id="7" idx="3"/>
            <a:endCxn id="11" idx="7"/>
          </p:cNvCxnSpPr>
          <p:nvPr/>
        </p:nvCxnSpPr>
        <p:spPr>
          <a:xfrm flipH="1">
            <a:off x="9821025" y="2703036"/>
            <a:ext cx="599798" cy="92453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ลูกศรเชื่อมต่อแบบตรง 28"/>
          <p:cNvCxnSpPr>
            <a:stCxn id="7" idx="5"/>
            <a:endCxn id="10" idx="1"/>
          </p:cNvCxnSpPr>
          <p:nvPr/>
        </p:nvCxnSpPr>
        <p:spPr>
          <a:xfrm>
            <a:off x="10734733" y="2703036"/>
            <a:ext cx="585585" cy="91289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ลูกศรเชื่อมต่อแบบตรง 17"/>
          <p:cNvCxnSpPr>
            <a:stCxn id="8" idx="5"/>
            <a:endCxn id="24" idx="1"/>
          </p:cNvCxnSpPr>
          <p:nvPr/>
        </p:nvCxnSpPr>
        <p:spPr>
          <a:xfrm>
            <a:off x="8042045" y="3997899"/>
            <a:ext cx="339822" cy="103549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วงรี 23"/>
          <p:cNvSpPr/>
          <p:nvPr/>
        </p:nvSpPr>
        <p:spPr>
          <a:xfrm>
            <a:off x="8316854" y="4956695"/>
            <a:ext cx="443934" cy="523711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5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cxnSp>
        <p:nvCxnSpPr>
          <p:cNvPr id="12" name="ลูกศรเชื่อมต่อแบบตรง 11"/>
          <p:cNvCxnSpPr>
            <a:stCxn id="5" idx="4"/>
          </p:cNvCxnSpPr>
          <p:nvPr/>
        </p:nvCxnSpPr>
        <p:spPr>
          <a:xfrm flipH="1">
            <a:off x="8902440" y="1485737"/>
            <a:ext cx="9545" cy="4948930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8344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499" y="7167"/>
            <a:ext cx="10515600" cy="3379500"/>
          </a:xfrm>
        </p:spPr>
        <p:txBody>
          <a:bodyPr anchor="t">
            <a:normAutofit/>
          </a:bodyPr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การเพิ่ม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โหนด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3 ใน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BST</a:t>
            </a:r>
            <a:b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ซึ่ง </a:t>
            </a:r>
            <a:r>
              <a:rPr lang="en-US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3 </a:t>
            </a:r>
            <a:r>
              <a:rPr lang="th-TH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ต้องอยู่ใน </a:t>
            </a:r>
            <a:r>
              <a:rPr lang="en-US" sz="3200" i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subtree</a:t>
            </a:r>
            <a:r>
              <a:rPr lang="en-US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ด้านซ้าย ของ 4</a:t>
            </a:r>
            <a:br>
              <a:rPr lang="th-TH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เนื่องจากมากกว่า</a:t>
            </a:r>
            <a:r>
              <a:rPr lang="en-US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 ที่เป็น </a:t>
            </a:r>
            <a:r>
              <a:rPr lang="en-US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parent node</a:t>
            </a:r>
            <a:r>
              <a:rPr lang="th-TH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ของ </a:t>
            </a:r>
            <a:r>
              <a:rPr lang="en-US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4</a:t>
            </a:r>
            <a:endParaRPr lang="th-TH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24102" y="6217920"/>
            <a:ext cx="7204792" cy="473816"/>
          </a:xfrm>
        </p:spPr>
        <p:txBody>
          <a:bodyPr>
            <a:normAutofit lnSpcReduction="10000"/>
          </a:bodyPr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หลังการเพิ่ม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โหนด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ใหม่ ต้องไม่ทำให้เสียคุณสมบัติของ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BST </a:t>
            </a:r>
          </a:p>
        </p:txBody>
      </p:sp>
      <p:sp>
        <p:nvSpPr>
          <p:cNvPr id="5" name="วงรี 4"/>
          <p:cNvSpPr/>
          <p:nvPr/>
        </p:nvSpPr>
        <p:spPr>
          <a:xfrm>
            <a:off x="8538821" y="928159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6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6" name="วงรี 5"/>
          <p:cNvSpPr/>
          <p:nvPr/>
        </p:nvSpPr>
        <p:spPr>
          <a:xfrm>
            <a:off x="6765722" y="2249283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2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7" name="วงรี 6"/>
          <p:cNvSpPr/>
          <p:nvPr/>
        </p:nvSpPr>
        <p:spPr>
          <a:xfrm>
            <a:off x="10355810" y="2256020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8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8" name="วงรี 7"/>
          <p:cNvSpPr/>
          <p:nvPr/>
        </p:nvSpPr>
        <p:spPr>
          <a:xfrm>
            <a:off x="7663124" y="3550884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4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9" name="วงรี 8"/>
          <p:cNvSpPr/>
          <p:nvPr/>
        </p:nvSpPr>
        <p:spPr>
          <a:xfrm>
            <a:off x="5865708" y="3562515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1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10" name="วงรี 9"/>
          <p:cNvSpPr/>
          <p:nvPr/>
        </p:nvSpPr>
        <p:spPr>
          <a:xfrm>
            <a:off x="11255306" y="3539240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9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11" name="วงรี 10"/>
          <p:cNvSpPr/>
          <p:nvPr/>
        </p:nvSpPr>
        <p:spPr>
          <a:xfrm>
            <a:off x="9442103" y="3550871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7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cxnSp>
        <p:nvCxnSpPr>
          <p:cNvPr id="20" name="ลูกศรเชื่อมต่อแบบตรง 19"/>
          <p:cNvCxnSpPr>
            <a:stCxn id="5" idx="3"/>
            <a:endCxn id="6" idx="7"/>
          </p:cNvCxnSpPr>
          <p:nvPr/>
        </p:nvCxnSpPr>
        <p:spPr>
          <a:xfrm flipH="1">
            <a:off x="7144644" y="1375175"/>
            <a:ext cx="1459190" cy="95080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ลูกศรเชื่อมต่อแบบตรง 20"/>
          <p:cNvCxnSpPr>
            <a:stCxn id="5" idx="5"/>
            <a:endCxn id="7" idx="1"/>
          </p:cNvCxnSpPr>
          <p:nvPr/>
        </p:nvCxnSpPr>
        <p:spPr>
          <a:xfrm>
            <a:off x="8917743" y="1375175"/>
            <a:ext cx="1503080" cy="95754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ลูกศรเชื่อมต่อแบบตรง 21"/>
          <p:cNvCxnSpPr>
            <a:stCxn id="6" idx="3"/>
            <a:endCxn id="9" idx="7"/>
          </p:cNvCxnSpPr>
          <p:nvPr/>
        </p:nvCxnSpPr>
        <p:spPr>
          <a:xfrm flipH="1">
            <a:off x="6244630" y="2696299"/>
            <a:ext cx="586104" cy="94291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ลูกศรเชื่อมต่อแบบตรง 22"/>
          <p:cNvCxnSpPr>
            <a:stCxn id="6" idx="5"/>
            <a:endCxn id="8" idx="1"/>
          </p:cNvCxnSpPr>
          <p:nvPr/>
        </p:nvCxnSpPr>
        <p:spPr>
          <a:xfrm>
            <a:off x="7144644" y="2696299"/>
            <a:ext cx="583493" cy="93128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ลูกศรเชื่อมต่อแบบตรง 27"/>
          <p:cNvCxnSpPr>
            <a:stCxn id="7" idx="3"/>
            <a:endCxn id="11" idx="7"/>
          </p:cNvCxnSpPr>
          <p:nvPr/>
        </p:nvCxnSpPr>
        <p:spPr>
          <a:xfrm flipH="1">
            <a:off x="9821025" y="2703036"/>
            <a:ext cx="599798" cy="92453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ลูกศรเชื่อมต่อแบบตรง 28"/>
          <p:cNvCxnSpPr>
            <a:stCxn id="7" idx="5"/>
            <a:endCxn id="10" idx="1"/>
          </p:cNvCxnSpPr>
          <p:nvPr/>
        </p:nvCxnSpPr>
        <p:spPr>
          <a:xfrm>
            <a:off x="10734733" y="2703036"/>
            <a:ext cx="585585" cy="91289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ลูกศรเชื่อมต่อแบบตรง 17"/>
          <p:cNvCxnSpPr>
            <a:stCxn id="8" idx="5"/>
            <a:endCxn id="24" idx="1"/>
          </p:cNvCxnSpPr>
          <p:nvPr/>
        </p:nvCxnSpPr>
        <p:spPr>
          <a:xfrm>
            <a:off x="8042045" y="3997899"/>
            <a:ext cx="339822" cy="103549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วงรี 23"/>
          <p:cNvSpPr/>
          <p:nvPr/>
        </p:nvSpPr>
        <p:spPr>
          <a:xfrm>
            <a:off x="8316854" y="4956695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5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25" name="วงรี 24"/>
          <p:cNvSpPr/>
          <p:nvPr/>
        </p:nvSpPr>
        <p:spPr>
          <a:xfrm>
            <a:off x="7284203" y="4956696"/>
            <a:ext cx="443934" cy="523711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3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cxnSp>
        <p:nvCxnSpPr>
          <p:cNvPr id="26" name="ลูกศรเชื่อมต่อแบบตรง 25"/>
          <p:cNvCxnSpPr>
            <a:stCxn id="8" idx="3"/>
            <a:endCxn id="25" idx="0"/>
          </p:cNvCxnSpPr>
          <p:nvPr/>
        </p:nvCxnSpPr>
        <p:spPr>
          <a:xfrm flipH="1">
            <a:off x="7506170" y="3997899"/>
            <a:ext cx="221967" cy="95879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23513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499" y="7167"/>
            <a:ext cx="10515600" cy="1325563"/>
          </a:xfrm>
        </p:spPr>
        <p:txBody>
          <a:bodyPr/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การเพิ่ม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โหนด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0 ใน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BST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24102" y="6217920"/>
            <a:ext cx="7204792" cy="473816"/>
          </a:xfrm>
        </p:spPr>
        <p:txBody>
          <a:bodyPr>
            <a:normAutofit lnSpcReduction="10000"/>
          </a:bodyPr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หลังการลบ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โหนด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ใหม่ ต้องไม่ทำให้เสียคุณสมบัติของ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BST </a:t>
            </a:r>
          </a:p>
        </p:txBody>
      </p:sp>
      <p:sp>
        <p:nvSpPr>
          <p:cNvPr id="5" name="วงรี 4"/>
          <p:cNvSpPr/>
          <p:nvPr/>
        </p:nvSpPr>
        <p:spPr>
          <a:xfrm>
            <a:off x="8538821" y="928159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6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6" name="วงรี 5"/>
          <p:cNvSpPr/>
          <p:nvPr/>
        </p:nvSpPr>
        <p:spPr>
          <a:xfrm>
            <a:off x="6765722" y="2249283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2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7" name="วงรี 6"/>
          <p:cNvSpPr/>
          <p:nvPr/>
        </p:nvSpPr>
        <p:spPr>
          <a:xfrm>
            <a:off x="10355810" y="2256020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8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8" name="วงรี 7"/>
          <p:cNvSpPr/>
          <p:nvPr/>
        </p:nvSpPr>
        <p:spPr>
          <a:xfrm>
            <a:off x="7663124" y="3550884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4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9" name="วงรี 8"/>
          <p:cNvSpPr/>
          <p:nvPr/>
        </p:nvSpPr>
        <p:spPr>
          <a:xfrm>
            <a:off x="5865708" y="3562515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1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10" name="วงรี 9"/>
          <p:cNvSpPr/>
          <p:nvPr/>
        </p:nvSpPr>
        <p:spPr>
          <a:xfrm>
            <a:off x="11255306" y="3539240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9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11" name="วงรี 10"/>
          <p:cNvSpPr/>
          <p:nvPr/>
        </p:nvSpPr>
        <p:spPr>
          <a:xfrm>
            <a:off x="9442103" y="3550871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7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cxnSp>
        <p:nvCxnSpPr>
          <p:cNvPr id="20" name="ลูกศรเชื่อมต่อแบบตรง 19"/>
          <p:cNvCxnSpPr>
            <a:stCxn id="5" idx="3"/>
            <a:endCxn id="6" idx="7"/>
          </p:cNvCxnSpPr>
          <p:nvPr/>
        </p:nvCxnSpPr>
        <p:spPr>
          <a:xfrm flipH="1">
            <a:off x="7144644" y="1375175"/>
            <a:ext cx="1459190" cy="95080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ลูกศรเชื่อมต่อแบบตรง 20"/>
          <p:cNvCxnSpPr>
            <a:stCxn id="5" idx="5"/>
            <a:endCxn id="7" idx="1"/>
          </p:cNvCxnSpPr>
          <p:nvPr/>
        </p:nvCxnSpPr>
        <p:spPr>
          <a:xfrm>
            <a:off x="8917743" y="1375175"/>
            <a:ext cx="1503080" cy="95754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ลูกศรเชื่อมต่อแบบตรง 21"/>
          <p:cNvCxnSpPr>
            <a:stCxn id="6" idx="3"/>
            <a:endCxn id="9" idx="7"/>
          </p:cNvCxnSpPr>
          <p:nvPr/>
        </p:nvCxnSpPr>
        <p:spPr>
          <a:xfrm flipH="1">
            <a:off x="6244630" y="2696299"/>
            <a:ext cx="586104" cy="94291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ลูกศรเชื่อมต่อแบบตรง 22"/>
          <p:cNvCxnSpPr>
            <a:stCxn id="6" idx="5"/>
            <a:endCxn id="8" idx="1"/>
          </p:cNvCxnSpPr>
          <p:nvPr/>
        </p:nvCxnSpPr>
        <p:spPr>
          <a:xfrm>
            <a:off x="7144644" y="2696299"/>
            <a:ext cx="583493" cy="93128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ลูกศรเชื่อมต่อแบบตรง 27"/>
          <p:cNvCxnSpPr>
            <a:stCxn id="7" idx="3"/>
            <a:endCxn id="11" idx="7"/>
          </p:cNvCxnSpPr>
          <p:nvPr/>
        </p:nvCxnSpPr>
        <p:spPr>
          <a:xfrm flipH="1">
            <a:off x="9821025" y="2703036"/>
            <a:ext cx="599798" cy="92453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ลูกศรเชื่อมต่อแบบตรง 28"/>
          <p:cNvCxnSpPr>
            <a:stCxn id="7" idx="5"/>
            <a:endCxn id="10" idx="1"/>
          </p:cNvCxnSpPr>
          <p:nvPr/>
        </p:nvCxnSpPr>
        <p:spPr>
          <a:xfrm>
            <a:off x="10734733" y="2703036"/>
            <a:ext cx="585585" cy="91289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ลูกศรเชื่อมต่อแบบตรง 17"/>
          <p:cNvCxnSpPr>
            <a:stCxn id="8" idx="5"/>
            <a:endCxn id="24" idx="1"/>
          </p:cNvCxnSpPr>
          <p:nvPr/>
        </p:nvCxnSpPr>
        <p:spPr>
          <a:xfrm>
            <a:off x="8042045" y="3997899"/>
            <a:ext cx="339822" cy="103549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วงรี 23"/>
          <p:cNvSpPr/>
          <p:nvPr/>
        </p:nvSpPr>
        <p:spPr>
          <a:xfrm>
            <a:off x="8316854" y="4956695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5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25" name="วงรี 24"/>
          <p:cNvSpPr/>
          <p:nvPr/>
        </p:nvSpPr>
        <p:spPr>
          <a:xfrm>
            <a:off x="7284203" y="4956696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3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cxnSp>
        <p:nvCxnSpPr>
          <p:cNvPr id="26" name="ลูกศรเชื่อมต่อแบบตรง 25"/>
          <p:cNvCxnSpPr>
            <a:stCxn id="8" idx="3"/>
            <a:endCxn id="25" idx="0"/>
          </p:cNvCxnSpPr>
          <p:nvPr/>
        </p:nvCxnSpPr>
        <p:spPr>
          <a:xfrm flipH="1">
            <a:off x="7506170" y="3997899"/>
            <a:ext cx="221967" cy="95879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วงรี 26"/>
          <p:cNvSpPr/>
          <p:nvPr/>
        </p:nvSpPr>
        <p:spPr>
          <a:xfrm>
            <a:off x="5379059" y="4956694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0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cxnSp>
        <p:nvCxnSpPr>
          <p:cNvPr id="30" name="ลูกศรเชื่อมต่อแบบตรง 29"/>
          <p:cNvCxnSpPr>
            <a:stCxn id="9" idx="3"/>
            <a:endCxn id="27" idx="0"/>
          </p:cNvCxnSpPr>
          <p:nvPr/>
        </p:nvCxnSpPr>
        <p:spPr>
          <a:xfrm flipH="1">
            <a:off x="5601026" y="4009530"/>
            <a:ext cx="329695" cy="94716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26941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499" y="7167"/>
            <a:ext cx="10515600" cy="1325563"/>
          </a:xfrm>
        </p:spPr>
        <p:txBody>
          <a:bodyPr/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การลบ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โหนด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1 ใน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BST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24102" y="6217920"/>
            <a:ext cx="7204792" cy="473816"/>
          </a:xfrm>
        </p:spPr>
        <p:txBody>
          <a:bodyPr>
            <a:normAutofit lnSpcReduction="10000"/>
          </a:bodyPr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หลังการลบ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โหนด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ใหม่ ต้องไม่ทำให้เสียคุณสมบัติของ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BST </a:t>
            </a:r>
          </a:p>
        </p:txBody>
      </p:sp>
      <p:sp>
        <p:nvSpPr>
          <p:cNvPr id="5" name="วงรี 4"/>
          <p:cNvSpPr/>
          <p:nvPr/>
        </p:nvSpPr>
        <p:spPr>
          <a:xfrm>
            <a:off x="8538821" y="928159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6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6" name="วงรี 5"/>
          <p:cNvSpPr/>
          <p:nvPr/>
        </p:nvSpPr>
        <p:spPr>
          <a:xfrm>
            <a:off x="6765722" y="2249283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2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7" name="วงรี 6"/>
          <p:cNvSpPr/>
          <p:nvPr/>
        </p:nvSpPr>
        <p:spPr>
          <a:xfrm>
            <a:off x="10355810" y="2256020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8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8" name="วงรี 7"/>
          <p:cNvSpPr/>
          <p:nvPr/>
        </p:nvSpPr>
        <p:spPr>
          <a:xfrm>
            <a:off x="7663124" y="3550884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4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9" name="วงรี 8"/>
          <p:cNvSpPr/>
          <p:nvPr/>
        </p:nvSpPr>
        <p:spPr>
          <a:xfrm>
            <a:off x="5930720" y="3597521"/>
            <a:ext cx="443934" cy="52371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10" name="วงรี 9"/>
          <p:cNvSpPr/>
          <p:nvPr/>
        </p:nvSpPr>
        <p:spPr>
          <a:xfrm>
            <a:off x="11255306" y="3539240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9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11" name="วงรี 10"/>
          <p:cNvSpPr/>
          <p:nvPr/>
        </p:nvSpPr>
        <p:spPr>
          <a:xfrm>
            <a:off x="9442103" y="3550871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7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cxnSp>
        <p:nvCxnSpPr>
          <p:cNvPr id="20" name="ลูกศรเชื่อมต่อแบบตรง 19"/>
          <p:cNvCxnSpPr>
            <a:stCxn id="5" idx="3"/>
            <a:endCxn id="6" idx="7"/>
          </p:cNvCxnSpPr>
          <p:nvPr/>
        </p:nvCxnSpPr>
        <p:spPr>
          <a:xfrm flipH="1">
            <a:off x="7144644" y="1375175"/>
            <a:ext cx="1459190" cy="95080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ลูกศรเชื่อมต่อแบบตรง 20"/>
          <p:cNvCxnSpPr>
            <a:stCxn id="5" idx="5"/>
            <a:endCxn id="7" idx="1"/>
          </p:cNvCxnSpPr>
          <p:nvPr/>
        </p:nvCxnSpPr>
        <p:spPr>
          <a:xfrm>
            <a:off x="8917743" y="1375175"/>
            <a:ext cx="1503080" cy="95754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ลูกศรเชื่อมต่อแบบตรง 21"/>
          <p:cNvCxnSpPr>
            <a:stCxn id="6" idx="3"/>
            <a:endCxn id="9" idx="7"/>
          </p:cNvCxnSpPr>
          <p:nvPr/>
        </p:nvCxnSpPr>
        <p:spPr>
          <a:xfrm flipH="1">
            <a:off x="6309641" y="2696298"/>
            <a:ext cx="521094" cy="97791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ลูกศรเชื่อมต่อแบบตรง 22"/>
          <p:cNvCxnSpPr>
            <a:stCxn id="6" idx="5"/>
            <a:endCxn id="8" idx="1"/>
          </p:cNvCxnSpPr>
          <p:nvPr/>
        </p:nvCxnSpPr>
        <p:spPr>
          <a:xfrm>
            <a:off x="7144644" y="2696299"/>
            <a:ext cx="583493" cy="93128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ลูกศรเชื่อมต่อแบบตรง 27"/>
          <p:cNvCxnSpPr>
            <a:stCxn id="7" idx="3"/>
            <a:endCxn id="11" idx="7"/>
          </p:cNvCxnSpPr>
          <p:nvPr/>
        </p:nvCxnSpPr>
        <p:spPr>
          <a:xfrm flipH="1">
            <a:off x="9821025" y="2703036"/>
            <a:ext cx="599798" cy="92453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ลูกศรเชื่อมต่อแบบตรง 28"/>
          <p:cNvCxnSpPr>
            <a:stCxn id="7" idx="5"/>
            <a:endCxn id="10" idx="1"/>
          </p:cNvCxnSpPr>
          <p:nvPr/>
        </p:nvCxnSpPr>
        <p:spPr>
          <a:xfrm>
            <a:off x="10734733" y="2703036"/>
            <a:ext cx="585585" cy="91289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ลูกศรเชื่อมต่อแบบตรง 17"/>
          <p:cNvCxnSpPr>
            <a:stCxn id="8" idx="5"/>
            <a:endCxn id="24" idx="1"/>
          </p:cNvCxnSpPr>
          <p:nvPr/>
        </p:nvCxnSpPr>
        <p:spPr>
          <a:xfrm>
            <a:off x="8042045" y="3997899"/>
            <a:ext cx="339822" cy="103549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วงรี 23"/>
          <p:cNvSpPr/>
          <p:nvPr/>
        </p:nvSpPr>
        <p:spPr>
          <a:xfrm>
            <a:off x="8316854" y="4956695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5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25" name="วงรี 24"/>
          <p:cNvSpPr/>
          <p:nvPr/>
        </p:nvSpPr>
        <p:spPr>
          <a:xfrm>
            <a:off x="7284203" y="4956696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3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cxnSp>
        <p:nvCxnSpPr>
          <p:cNvPr id="26" name="ลูกศรเชื่อมต่อแบบตรง 25"/>
          <p:cNvCxnSpPr>
            <a:stCxn id="8" idx="3"/>
            <a:endCxn id="25" idx="0"/>
          </p:cNvCxnSpPr>
          <p:nvPr/>
        </p:nvCxnSpPr>
        <p:spPr>
          <a:xfrm flipH="1">
            <a:off x="7506170" y="3997899"/>
            <a:ext cx="221967" cy="95879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วงรี 26"/>
          <p:cNvSpPr/>
          <p:nvPr/>
        </p:nvSpPr>
        <p:spPr>
          <a:xfrm>
            <a:off x="5379059" y="4956694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0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cxnSp>
        <p:nvCxnSpPr>
          <p:cNvPr id="30" name="ลูกศรเชื่อมต่อแบบตรง 29"/>
          <p:cNvCxnSpPr>
            <a:stCxn id="9" idx="3"/>
            <a:endCxn id="27" idx="0"/>
          </p:cNvCxnSpPr>
          <p:nvPr/>
        </p:nvCxnSpPr>
        <p:spPr>
          <a:xfrm flipH="1">
            <a:off x="5601026" y="4044536"/>
            <a:ext cx="394707" cy="91215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วงรี 30"/>
          <p:cNvSpPr/>
          <p:nvPr/>
        </p:nvSpPr>
        <p:spPr>
          <a:xfrm>
            <a:off x="5486786" y="3060175"/>
            <a:ext cx="443934" cy="523711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1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215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499" y="7167"/>
            <a:ext cx="10515600" cy="1325563"/>
          </a:xfrm>
        </p:spPr>
        <p:txBody>
          <a:bodyPr/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การลบ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โหนด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1 ใน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BST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24102" y="6217920"/>
            <a:ext cx="7204792" cy="473816"/>
          </a:xfrm>
        </p:spPr>
        <p:txBody>
          <a:bodyPr>
            <a:normAutofit lnSpcReduction="10000"/>
          </a:bodyPr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หลังการลบ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โหนด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ใหม่ ต้องไม่ทำให้เสียคุณสมบัติของ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BST </a:t>
            </a:r>
          </a:p>
        </p:txBody>
      </p:sp>
      <p:sp>
        <p:nvSpPr>
          <p:cNvPr id="5" name="วงรี 4"/>
          <p:cNvSpPr/>
          <p:nvPr/>
        </p:nvSpPr>
        <p:spPr>
          <a:xfrm>
            <a:off x="8538821" y="928159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6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6" name="วงรี 5"/>
          <p:cNvSpPr/>
          <p:nvPr/>
        </p:nvSpPr>
        <p:spPr>
          <a:xfrm>
            <a:off x="6765722" y="2249283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2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7" name="วงรี 6"/>
          <p:cNvSpPr/>
          <p:nvPr/>
        </p:nvSpPr>
        <p:spPr>
          <a:xfrm>
            <a:off x="10355810" y="2256020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8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8" name="วงรี 7"/>
          <p:cNvSpPr/>
          <p:nvPr/>
        </p:nvSpPr>
        <p:spPr>
          <a:xfrm>
            <a:off x="7663124" y="3550884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4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9" name="วงรี 8"/>
          <p:cNvSpPr/>
          <p:nvPr/>
        </p:nvSpPr>
        <p:spPr>
          <a:xfrm>
            <a:off x="5865708" y="3562515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0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10" name="วงรี 9"/>
          <p:cNvSpPr/>
          <p:nvPr/>
        </p:nvSpPr>
        <p:spPr>
          <a:xfrm>
            <a:off x="11255306" y="3539240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9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11" name="วงรี 10"/>
          <p:cNvSpPr/>
          <p:nvPr/>
        </p:nvSpPr>
        <p:spPr>
          <a:xfrm>
            <a:off x="9442103" y="3550871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7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cxnSp>
        <p:nvCxnSpPr>
          <p:cNvPr id="20" name="ลูกศรเชื่อมต่อแบบตรง 19"/>
          <p:cNvCxnSpPr>
            <a:stCxn id="5" idx="3"/>
            <a:endCxn id="6" idx="7"/>
          </p:cNvCxnSpPr>
          <p:nvPr/>
        </p:nvCxnSpPr>
        <p:spPr>
          <a:xfrm flipH="1">
            <a:off x="7144644" y="1375175"/>
            <a:ext cx="1459190" cy="95080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ลูกศรเชื่อมต่อแบบตรง 20"/>
          <p:cNvCxnSpPr>
            <a:stCxn id="5" idx="5"/>
            <a:endCxn id="7" idx="1"/>
          </p:cNvCxnSpPr>
          <p:nvPr/>
        </p:nvCxnSpPr>
        <p:spPr>
          <a:xfrm>
            <a:off x="8917743" y="1375175"/>
            <a:ext cx="1503080" cy="95754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ลูกศรเชื่อมต่อแบบตรง 21"/>
          <p:cNvCxnSpPr>
            <a:stCxn id="6" idx="3"/>
            <a:endCxn id="9" idx="7"/>
          </p:cNvCxnSpPr>
          <p:nvPr/>
        </p:nvCxnSpPr>
        <p:spPr>
          <a:xfrm flipH="1">
            <a:off x="6244630" y="2696299"/>
            <a:ext cx="586104" cy="94291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ลูกศรเชื่อมต่อแบบตรง 22"/>
          <p:cNvCxnSpPr>
            <a:stCxn id="6" idx="5"/>
            <a:endCxn id="8" idx="1"/>
          </p:cNvCxnSpPr>
          <p:nvPr/>
        </p:nvCxnSpPr>
        <p:spPr>
          <a:xfrm>
            <a:off x="7144644" y="2696299"/>
            <a:ext cx="583493" cy="93128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ลูกศรเชื่อมต่อแบบตรง 27"/>
          <p:cNvCxnSpPr>
            <a:stCxn id="7" idx="3"/>
            <a:endCxn id="11" idx="7"/>
          </p:cNvCxnSpPr>
          <p:nvPr/>
        </p:nvCxnSpPr>
        <p:spPr>
          <a:xfrm flipH="1">
            <a:off x="9821025" y="2703036"/>
            <a:ext cx="599798" cy="92453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ลูกศรเชื่อมต่อแบบตรง 28"/>
          <p:cNvCxnSpPr>
            <a:stCxn id="7" idx="5"/>
            <a:endCxn id="10" idx="1"/>
          </p:cNvCxnSpPr>
          <p:nvPr/>
        </p:nvCxnSpPr>
        <p:spPr>
          <a:xfrm>
            <a:off x="10734733" y="2703036"/>
            <a:ext cx="585585" cy="91289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ลูกศรเชื่อมต่อแบบตรง 17"/>
          <p:cNvCxnSpPr>
            <a:stCxn id="8" idx="5"/>
            <a:endCxn id="24" idx="1"/>
          </p:cNvCxnSpPr>
          <p:nvPr/>
        </p:nvCxnSpPr>
        <p:spPr>
          <a:xfrm>
            <a:off x="8042045" y="3997899"/>
            <a:ext cx="339822" cy="103549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วงรี 23"/>
          <p:cNvSpPr/>
          <p:nvPr/>
        </p:nvSpPr>
        <p:spPr>
          <a:xfrm>
            <a:off x="8316854" y="4956695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5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25" name="วงรี 24"/>
          <p:cNvSpPr/>
          <p:nvPr/>
        </p:nvSpPr>
        <p:spPr>
          <a:xfrm>
            <a:off x="7284203" y="4956696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3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cxnSp>
        <p:nvCxnSpPr>
          <p:cNvPr id="26" name="ลูกศรเชื่อมต่อแบบตรง 25"/>
          <p:cNvCxnSpPr>
            <a:stCxn id="8" idx="3"/>
            <a:endCxn id="25" idx="0"/>
          </p:cNvCxnSpPr>
          <p:nvPr/>
        </p:nvCxnSpPr>
        <p:spPr>
          <a:xfrm flipH="1">
            <a:off x="7506170" y="3997899"/>
            <a:ext cx="221967" cy="95879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วงรี 26"/>
          <p:cNvSpPr/>
          <p:nvPr/>
        </p:nvSpPr>
        <p:spPr>
          <a:xfrm>
            <a:off x="5486786" y="3060175"/>
            <a:ext cx="443934" cy="523711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1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8983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499" y="7167"/>
            <a:ext cx="10515600" cy="1325563"/>
          </a:xfrm>
        </p:spPr>
        <p:txBody>
          <a:bodyPr/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การลบ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โหนด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4 ใน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BST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24102" y="6217920"/>
            <a:ext cx="7204792" cy="473816"/>
          </a:xfrm>
        </p:spPr>
        <p:txBody>
          <a:bodyPr>
            <a:normAutofit lnSpcReduction="10000"/>
          </a:bodyPr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หลังการลบ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โหนด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ใหม่ ต้องไม่ทำให้เสียคุณสมบัติของ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BST </a:t>
            </a:r>
          </a:p>
        </p:txBody>
      </p:sp>
      <p:sp>
        <p:nvSpPr>
          <p:cNvPr id="5" name="วงรี 4"/>
          <p:cNvSpPr/>
          <p:nvPr/>
        </p:nvSpPr>
        <p:spPr>
          <a:xfrm>
            <a:off x="8538821" y="928159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6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6" name="วงรี 5"/>
          <p:cNvSpPr/>
          <p:nvPr/>
        </p:nvSpPr>
        <p:spPr>
          <a:xfrm>
            <a:off x="6765722" y="2249283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2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7" name="วงรี 6"/>
          <p:cNvSpPr/>
          <p:nvPr/>
        </p:nvSpPr>
        <p:spPr>
          <a:xfrm>
            <a:off x="10355810" y="2256020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8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8" name="วงรี 7"/>
          <p:cNvSpPr/>
          <p:nvPr/>
        </p:nvSpPr>
        <p:spPr>
          <a:xfrm>
            <a:off x="7663124" y="3550884"/>
            <a:ext cx="443934" cy="52371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9" name="วงรี 8"/>
          <p:cNvSpPr/>
          <p:nvPr/>
        </p:nvSpPr>
        <p:spPr>
          <a:xfrm>
            <a:off x="5865708" y="3562515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0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10" name="วงรี 9"/>
          <p:cNvSpPr/>
          <p:nvPr/>
        </p:nvSpPr>
        <p:spPr>
          <a:xfrm>
            <a:off x="11255306" y="3539240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9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11" name="วงรี 10"/>
          <p:cNvSpPr/>
          <p:nvPr/>
        </p:nvSpPr>
        <p:spPr>
          <a:xfrm>
            <a:off x="9442103" y="3550871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7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cxnSp>
        <p:nvCxnSpPr>
          <p:cNvPr id="20" name="ลูกศรเชื่อมต่อแบบตรง 19"/>
          <p:cNvCxnSpPr>
            <a:stCxn id="5" idx="3"/>
            <a:endCxn id="6" idx="7"/>
          </p:cNvCxnSpPr>
          <p:nvPr/>
        </p:nvCxnSpPr>
        <p:spPr>
          <a:xfrm flipH="1">
            <a:off x="7144644" y="1375175"/>
            <a:ext cx="1459190" cy="95080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ลูกศรเชื่อมต่อแบบตรง 20"/>
          <p:cNvCxnSpPr>
            <a:stCxn id="5" idx="5"/>
            <a:endCxn id="7" idx="1"/>
          </p:cNvCxnSpPr>
          <p:nvPr/>
        </p:nvCxnSpPr>
        <p:spPr>
          <a:xfrm>
            <a:off x="8917743" y="1375175"/>
            <a:ext cx="1503080" cy="95754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ลูกศรเชื่อมต่อแบบตรง 21"/>
          <p:cNvCxnSpPr>
            <a:stCxn id="6" idx="3"/>
            <a:endCxn id="9" idx="7"/>
          </p:cNvCxnSpPr>
          <p:nvPr/>
        </p:nvCxnSpPr>
        <p:spPr>
          <a:xfrm flipH="1">
            <a:off x="6244630" y="2696299"/>
            <a:ext cx="586104" cy="94291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ลูกศรเชื่อมต่อแบบตรง 22"/>
          <p:cNvCxnSpPr>
            <a:stCxn id="6" idx="5"/>
            <a:endCxn id="8" idx="1"/>
          </p:cNvCxnSpPr>
          <p:nvPr/>
        </p:nvCxnSpPr>
        <p:spPr>
          <a:xfrm>
            <a:off x="7144644" y="2696299"/>
            <a:ext cx="583493" cy="93128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ลูกศรเชื่อมต่อแบบตรง 27"/>
          <p:cNvCxnSpPr>
            <a:stCxn id="7" idx="3"/>
            <a:endCxn id="11" idx="7"/>
          </p:cNvCxnSpPr>
          <p:nvPr/>
        </p:nvCxnSpPr>
        <p:spPr>
          <a:xfrm flipH="1">
            <a:off x="9821025" y="2703036"/>
            <a:ext cx="599798" cy="92453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ลูกศรเชื่อมต่อแบบตรง 28"/>
          <p:cNvCxnSpPr>
            <a:stCxn id="7" idx="5"/>
            <a:endCxn id="10" idx="1"/>
          </p:cNvCxnSpPr>
          <p:nvPr/>
        </p:nvCxnSpPr>
        <p:spPr>
          <a:xfrm>
            <a:off x="10734733" y="2703036"/>
            <a:ext cx="585585" cy="91289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ลูกศรเชื่อมต่อแบบตรง 17"/>
          <p:cNvCxnSpPr>
            <a:stCxn id="8" idx="5"/>
            <a:endCxn id="24" idx="1"/>
          </p:cNvCxnSpPr>
          <p:nvPr/>
        </p:nvCxnSpPr>
        <p:spPr>
          <a:xfrm>
            <a:off x="8042045" y="3997899"/>
            <a:ext cx="339822" cy="103549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วงรี 23"/>
          <p:cNvSpPr/>
          <p:nvPr/>
        </p:nvSpPr>
        <p:spPr>
          <a:xfrm>
            <a:off x="8316854" y="4956695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5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25" name="วงรี 24"/>
          <p:cNvSpPr/>
          <p:nvPr/>
        </p:nvSpPr>
        <p:spPr>
          <a:xfrm>
            <a:off x="7284203" y="4956696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3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cxnSp>
        <p:nvCxnSpPr>
          <p:cNvPr id="26" name="ลูกศรเชื่อมต่อแบบตรง 25"/>
          <p:cNvCxnSpPr>
            <a:stCxn id="8" idx="3"/>
            <a:endCxn id="25" idx="0"/>
          </p:cNvCxnSpPr>
          <p:nvPr/>
        </p:nvCxnSpPr>
        <p:spPr>
          <a:xfrm flipH="1">
            <a:off x="7506170" y="3997899"/>
            <a:ext cx="221967" cy="95879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วงรี 29"/>
          <p:cNvSpPr/>
          <p:nvPr/>
        </p:nvSpPr>
        <p:spPr>
          <a:xfrm>
            <a:off x="8072834" y="3135590"/>
            <a:ext cx="443934" cy="523711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4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1198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499" y="7167"/>
            <a:ext cx="10515600" cy="3632044"/>
          </a:xfrm>
        </p:spPr>
        <p:txBody>
          <a:bodyPr anchor="t">
            <a:normAutofit/>
          </a:bodyPr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การลบ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โหนด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4 ใน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BST</a:t>
            </a:r>
            <a:b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3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เหตุที่ 3 ขึ้นมาแทน 4 </a:t>
            </a:r>
            <a:br>
              <a:rPr lang="th-TH" sz="3300" i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3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หรือ 5 ขึ้นมาแทน 4 ก็ไม่แตกต่างกัน</a:t>
            </a:r>
            <a:br>
              <a:rPr lang="th-TH" sz="3300" i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3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แต่ต้องกำหนดตำแหน่งของ </a:t>
            </a:r>
            <a:r>
              <a:rPr lang="en-US" sz="33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child </a:t>
            </a:r>
            <a:r>
              <a:rPr lang="th-TH" sz="33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ว่าจะอยู่ซ้ายหรือขวา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24102" y="6217920"/>
            <a:ext cx="7204792" cy="473816"/>
          </a:xfrm>
        </p:spPr>
        <p:txBody>
          <a:bodyPr>
            <a:normAutofit lnSpcReduction="10000"/>
          </a:bodyPr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หลังการลบ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โหนด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ใหม่ ต้องไม่ทำให้เสียคุณสมบัติของ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BST </a:t>
            </a:r>
          </a:p>
        </p:txBody>
      </p:sp>
      <p:sp>
        <p:nvSpPr>
          <p:cNvPr id="5" name="วงรี 4"/>
          <p:cNvSpPr/>
          <p:nvPr/>
        </p:nvSpPr>
        <p:spPr>
          <a:xfrm>
            <a:off x="8538821" y="928159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6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6" name="วงรี 5"/>
          <p:cNvSpPr/>
          <p:nvPr/>
        </p:nvSpPr>
        <p:spPr>
          <a:xfrm>
            <a:off x="6765722" y="2249283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2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7" name="วงรี 6"/>
          <p:cNvSpPr/>
          <p:nvPr/>
        </p:nvSpPr>
        <p:spPr>
          <a:xfrm>
            <a:off x="10355810" y="2256020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8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9" name="วงรี 8"/>
          <p:cNvSpPr/>
          <p:nvPr/>
        </p:nvSpPr>
        <p:spPr>
          <a:xfrm>
            <a:off x="5865708" y="3562515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0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10" name="วงรี 9"/>
          <p:cNvSpPr/>
          <p:nvPr/>
        </p:nvSpPr>
        <p:spPr>
          <a:xfrm>
            <a:off x="11255306" y="3539240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9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11" name="วงรี 10"/>
          <p:cNvSpPr/>
          <p:nvPr/>
        </p:nvSpPr>
        <p:spPr>
          <a:xfrm>
            <a:off x="9442103" y="3550871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7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cxnSp>
        <p:nvCxnSpPr>
          <p:cNvPr id="20" name="ลูกศรเชื่อมต่อแบบตรง 19"/>
          <p:cNvCxnSpPr>
            <a:stCxn id="5" idx="3"/>
            <a:endCxn id="6" idx="7"/>
          </p:cNvCxnSpPr>
          <p:nvPr/>
        </p:nvCxnSpPr>
        <p:spPr>
          <a:xfrm flipH="1">
            <a:off x="7144644" y="1375175"/>
            <a:ext cx="1459190" cy="95080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ลูกศรเชื่อมต่อแบบตรง 20"/>
          <p:cNvCxnSpPr>
            <a:stCxn id="5" idx="5"/>
            <a:endCxn id="7" idx="1"/>
          </p:cNvCxnSpPr>
          <p:nvPr/>
        </p:nvCxnSpPr>
        <p:spPr>
          <a:xfrm>
            <a:off x="8917743" y="1375175"/>
            <a:ext cx="1503080" cy="95754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ลูกศรเชื่อมต่อแบบตรง 21"/>
          <p:cNvCxnSpPr>
            <a:stCxn id="6" idx="3"/>
            <a:endCxn id="9" idx="7"/>
          </p:cNvCxnSpPr>
          <p:nvPr/>
        </p:nvCxnSpPr>
        <p:spPr>
          <a:xfrm flipH="1">
            <a:off x="6244630" y="2696299"/>
            <a:ext cx="586104" cy="94291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ลูกศรเชื่อมต่อแบบตรง 22"/>
          <p:cNvCxnSpPr>
            <a:stCxn id="6" idx="5"/>
            <a:endCxn id="25" idx="1"/>
          </p:cNvCxnSpPr>
          <p:nvPr/>
        </p:nvCxnSpPr>
        <p:spPr>
          <a:xfrm>
            <a:off x="7144643" y="2696298"/>
            <a:ext cx="534269" cy="93434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ลูกศรเชื่อมต่อแบบตรง 27"/>
          <p:cNvCxnSpPr>
            <a:stCxn id="7" idx="3"/>
            <a:endCxn id="11" idx="7"/>
          </p:cNvCxnSpPr>
          <p:nvPr/>
        </p:nvCxnSpPr>
        <p:spPr>
          <a:xfrm flipH="1">
            <a:off x="9821025" y="2703036"/>
            <a:ext cx="599798" cy="92453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ลูกศรเชื่อมต่อแบบตรง 28"/>
          <p:cNvCxnSpPr>
            <a:stCxn id="7" idx="5"/>
            <a:endCxn id="10" idx="1"/>
          </p:cNvCxnSpPr>
          <p:nvPr/>
        </p:nvCxnSpPr>
        <p:spPr>
          <a:xfrm>
            <a:off x="10734733" y="2703036"/>
            <a:ext cx="585585" cy="91289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ลูกศรเชื่อมต่อแบบตรง 17"/>
          <p:cNvCxnSpPr>
            <a:stCxn id="25" idx="5"/>
            <a:endCxn id="24" idx="1"/>
          </p:cNvCxnSpPr>
          <p:nvPr/>
        </p:nvCxnSpPr>
        <p:spPr>
          <a:xfrm>
            <a:off x="7992820" y="4000966"/>
            <a:ext cx="389047" cy="103242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วงรี 23"/>
          <p:cNvSpPr/>
          <p:nvPr/>
        </p:nvSpPr>
        <p:spPr>
          <a:xfrm>
            <a:off x="8316854" y="4956695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5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25" name="วงรี 24"/>
          <p:cNvSpPr/>
          <p:nvPr/>
        </p:nvSpPr>
        <p:spPr>
          <a:xfrm>
            <a:off x="7613899" y="3553951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3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30" name="วงรี 29"/>
          <p:cNvSpPr/>
          <p:nvPr/>
        </p:nvSpPr>
        <p:spPr>
          <a:xfrm>
            <a:off x="8072834" y="3135590"/>
            <a:ext cx="443934" cy="523711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4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1036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499" y="7167"/>
            <a:ext cx="10515600" cy="2888433"/>
          </a:xfrm>
        </p:spPr>
        <p:txBody>
          <a:bodyPr anchor="t">
            <a:normAutofit/>
          </a:bodyPr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การลบ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โหนด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2 ใน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BST</a:t>
            </a:r>
            <a:b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en-US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node 0</a:t>
            </a:r>
            <a:r>
              <a:rPr lang="th-TH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หรือ 3 จะขึ้นไปแทน 2 ก็ได้</a:t>
            </a:r>
            <a:br>
              <a:rPr lang="th-TH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แต่ควรเป็น 3 เพราะจะทำ</a:t>
            </a:r>
            <a:r>
              <a:rPr lang="th-TH" sz="3200" i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ให้ท</a:t>
            </a:r>
            <a:r>
              <a:rPr lang="th-TH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รีเป็น </a:t>
            </a:r>
            <a:r>
              <a:rPr lang="en-US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Balanced Tree</a:t>
            </a:r>
            <a:br>
              <a:rPr lang="th-TH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หาก 0 ขึ้นไปก็จะเป็น </a:t>
            </a:r>
            <a:r>
              <a:rPr lang="en-US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[HL – HR] = 1</a:t>
            </a:r>
            <a:br>
              <a:rPr lang="en-US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หาก 3 ขึ้นไปก็จะเป็น </a:t>
            </a:r>
            <a:r>
              <a:rPr lang="en-US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[HL – HR] = 0</a:t>
            </a:r>
            <a:endParaRPr lang="th-TH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24102" y="6217920"/>
            <a:ext cx="7204792" cy="473816"/>
          </a:xfrm>
        </p:spPr>
        <p:txBody>
          <a:bodyPr>
            <a:normAutofit lnSpcReduction="10000"/>
          </a:bodyPr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หลังการลบ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โหนด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ใหม่ ต้องไม่ทำให้เสียคุณสมบัติของ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BST </a:t>
            </a:r>
          </a:p>
        </p:txBody>
      </p:sp>
      <p:sp>
        <p:nvSpPr>
          <p:cNvPr id="5" name="วงรี 4"/>
          <p:cNvSpPr/>
          <p:nvPr/>
        </p:nvSpPr>
        <p:spPr>
          <a:xfrm>
            <a:off x="8538821" y="928159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6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6" name="วงรี 5"/>
          <p:cNvSpPr/>
          <p:nvPr/>
        </p:nvSpPr>
        <p:spPr>
          <a:xfrm>
            <a:off x="6765722" y="2249283"/>
            <a:ext cx="443934" cy="52371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7" name="วงรี 6"/>
          <p:cNvSpPr/>
          <p:nvPr/>
        </p:nvSpPr>
        <p:spPr>
          <a:xfrm>
            <a:off x="10355810" y="2256020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8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9" name="วงรี 8"/>
          <p:cNvSpPr/>
          <p:nvPr/>
        </p:nvSpPr>
        <p:spPr>
          <a:xfrm>
            <a:off x="5865708" y="3562515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0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10" name="วงรี 9"/>
          <p:cNvSpPr/>
          <p:nvPr/>
        </p:nvSpPr>
        <p:spPr>
          <a:xfrm>
            <a:off x="11255306" y="3539240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9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11" name="วงรี 10"/>
          <p:cNvSpPr/>
          <p:nvPr/>
        </p:nvSpPr>
        <p:spPr>
          <a:xfrm>
            <a:off x="9442103" y="3550871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7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cxnSp>
        <p:nvCxnSpPr>
          <p:cNvPr id="20" name="ลูกศรเชื่อมต่อแบบตรง 19"/>
          <p:cNvCxnSpPr>
            <a:stCxn id="5" idx="3"/>
            <a:endCxn id="6" idx="7"/>
          </p:cNvCxnSpPr>
          <p:nvPr/>
        </p:nvCxnSpPr>
        <p:spPr>
          <a:xfrm flipH="1">
            <a:off x="7144644" y="1375175"/>
            <a:ext cx="1459190" cy="95080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ลูกศรเชื่อมต่อแบบตรง 20"/>
          <p:cNvCxnSpPr>
            <a:stCxn id="5" idx="5"/>
            <a:endCxn id="7" idx="1"/>
          </p:cNvCxnSpPr>
          <p:nvPr/>
        </p:nvCxnSpPr>
        <p:spPr>
          <a:xfrm>
            <a:off x="8917743" y="1375175"/>
            <a:ext cx="1503080" cy="95754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ลูกศรเชื่อมต่อแบบตรง 21"/>
          <p:cNvCxnSpPr>
            <a:stCxn id="6" idx="3"/>
            <a:endCxn id="9" idx="7"/>
          </p:cNvCxnSpPr>
          <p:nvPr/>
        </p:nvCxnSpPr>
        <p:spPr>
          <a:xfrm flipH="1">
            <a:off x="6244630" y="2696299"/>
            <a:ext cx="586104" cy="94291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ลูกศรเชื่อมต่อแบบตรง 22"/>
          <p:cNvCxnSpPr>
            <a:stCxn id="6" idx="5"/>
            <a:endCxn id="25" idx="1"/>
          </p:cNvCxnSpPr>
          <p:nvPr/>
        </p:nvCxnSpPr>
        <p:spPr>
          <a:xfrm>
            <a:off x="7144643" y="2696298"/>
            <a:ext cx="534269" cy="93434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ลูกศรเชื่อมต่อแบบตรง 27"/>
          <p:cNvCxnSpPr>
            <a:stCxn id="7" idx="3"/>
            <a:endCxn id="11" idx="7"/>
          </p:cNvCxnSpPr>
          <p:nvPr/>
        </p:nvCxnSpPr>
        <p:spPr>
          <a:xfrm flipH="1">
            <a:off x="9821025" y="2703036"/>
            <a:ext cx="599798" cy="92453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ลูกศรเชื่อมต่อแบบตรง 28"/>
          <p:cNvCxnSpPr>
            <a:stCxn id="7" idx="5"/>
            <a:endCxn id="10" idx="1"/>
          </p:cNvCxnSpPr>
          <p:nvPr/>
        </p:nvCxnSpPr>
        <p:spPr>
          <a:xfrm>
            <a:off x="10734733" y="2703036"/>
            <a:ext cx="585585" cy="91289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ลูกศรเชื่อมต่อแบบตรง 17"/>
          <p:cNvCxnSpPr>
            <a:stCxn id="25" idx="5"/>
            <a:endCxn id="24" idx="1"/>
          </p:cNvCxnSpPr>
          <p:nvPr/>
        </p:nvCxnSpPr>
        <p:spPr>
          <a:xfrm>
            <a:off x="7992820" y="4000966"/>
            <a:ext cx="389047" cy="103242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วงรี 23"/>
          <p:cNvSpPr/>
          <p:nvPr/>
        </p:nvSpPr>
        <p:spPr>
          <a:xfrm>
            <a:off x="8316854" y="4956695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5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25" name="วงรี 24"/>
          <p:cNvSpPr/>
          <p:nvPr/>
        </p:nvSpPr>
        <p:spPr>
          <a:xfrm>
            <a:off x="7613899" y="3553951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3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30" name="วงรี 29"/>
          <p:cNvSpPr/>
          <p:nvPr/>
        </p:nvSpPr>
        <p:spPr>
          <a:xfrm>
            <a:off x="6315715" y="1836518"/>
            <a:ext cx="443934" cy="523711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2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710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499" y="7167"/>
            <a:ext cx="10515600" cy="1325563"/>
          </a:xfrm>
        </p:spPr>
        <p:txBody>
          <a:bodyPr/>
          <a:lstStyle/>
          <a:p>
            <a:r>
              <a:rPr lang="en-US" dirty="0"/>
              <a:t>BST Meaning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4422" y="928159"/>
            <a:ext cx="5371621" cy="4351338"/>
          </a:xfrm>
        </p:spPr>
        <p:txBody>
          <a:bodyPr>
            <a:normAutofit fontScale="92500"/>
          </a:bodyPr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นิยามโครงสร้างต้นไม้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Tree)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เป็นโครงสร้างชนิด</a:t>
            </a:r>
            <a:b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ไม่เชิงเส้น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Non-linear)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มีลักษณะเป็นรี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เคอร์ซีฟ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(Recursive)</a:t>
            </a:r>
          </a:p>
          <a:p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ทุกท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รีจะมีรูท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โหนด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(Root Node)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โดยสมาชิกของ</a:t>
            </a:r>
            <a:b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รูท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โหนด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จะเรียกว่า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สับท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รี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en-US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Subtree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ซึ่งมีการรวมกลุ่มกันอย่างมีความสัมพันธ์ที่ไม่ซ้ำซ้อน อาจอยู่ในรูปของเซต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(Set)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และ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แบ่งท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รีออกได้เป็นหลายระดับ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(Level)</a:t>
            </a:r>
          </a:p>
          <a:p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ไบนารีเสิร์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ททรี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Binary Search Tree)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คือ 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ทรี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ที่ค่าของ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โหนด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รากมีค่ามากกว่าค่าของทุก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โหนดในท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รีย่อยทางซ้าย และมีค่าน้อยกว่าหรือเท่ากับค่าของทุก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โหนดในท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รีย่อยทางขวา และในแต่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ละทรี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ย่อยก็มีคุณสมบัติเช่นเดียวกัน</a:t>
            </a:r>
          </a:p>
          <a:p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4" name="กลุ่ม 3"/>
          <p:cNvGrpSpPr/>
          <p:nvPr/>
        </p:nvGrpSpPr>
        <p:grpSpPr>
          <a:xfrm>
            <a:off x="5723468" y="2336799"/>
            <a:ext cx="5833532" cy="3310467"/>
            <a:chOff x="2432611" y="1743611"/>
            <a:chExt cx="6582024" cy="2506357"/>
          </a:xfrm>
        </p:grpSpPr>
        <p:sp>
          <p:nvSpPr>
            <p:cNvPr id="5" name="วงรี 4"/>
            <p:cNvSpPr/>
            <p:nvPr/>
          </p:nvSpPr>
          <p:spPr>
            <a:xfrm>
              <a:off x="5448707" y="1743611"/>
              <a:ext cx="500895" cy="41563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6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6" name="วงรี 5"/>
            <p:cNvSpPr/>
            <p:nvPr/>
          </p:nvSpPr>
          <p:spPr>
            <a:xfrm>
              <a:off x="3448104" y="2792103"/>
              <a:ext cx="500895" cy="415636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4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7" name="วงรี 6"/>
            <p:cNvSpPr/>
            <p:nvPr/>
          </p:nvSpPr>
          <p:spPr>
            <a:xfrm>
              <a:off x="7498832" y="2797450"/>
              <a:ext cx="500895" cy="415636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8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8" name="วงรี 7"/>
            <p:cNvSpPr/>
            <p:nvPr/>
          </p:nvSpPr>
          <p:spPr>
            <a:xfrm>
              <a:off x="4460651" y="3825101"/>
              <a:ext cx="500895" cy="415636"/>
            </a:xfrm>
            <a:prstGeom prst="ellipse">
              <a:avLst/>
            </a:prstGeom>
            <a:solidFill>
              <a:srgbClr val="00B05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5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9" name="วงรี 8"/>
            <p:cNvSpPr/>
            <p:nvPr/>
          </p:nvSpPr>
          <p:spPr>
            <a:xfrm>
              <a:off x="2432611" y="3834332"/>
              <a:ext cx="500895" cy="415636"/>
            </a:xfrm>
            <a:prstGeom prst="ellipse">
              <a:avLst/>
            </a:prstGeom>
            <a:solidFill>
              <a:srgbClr val="00B05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3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10" name="วงรี 9"/>
            <p:cNvSpPr/>
            <p:nvPr/>
          </p:nvSpPr>
          <p:spPr>
            <a:xfrm>
              <a:off x="8513740" y="3815860"/>
              <a:ext cx="500895" cy="415636"/>
            </a:xfrm>
            <a:prstGeom prst="ellipse">
              <a:avLst/>
            </a:prstGeom>
            <a:solidFill>
              <a:srgbClr val="00B05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9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11" name="วงรี 10"/>
            <p:cNvSpPr/>
            <p:nvPr/>
          </p:nvSpPr>
          <p:spPr>
            <a:xfrm>
              <a:off x="6467888" y="3825091"/>
              <a:ext cx="500895" cy="415636"/>
            </a:xfrm>
            <a:prstGeom prst="ellipse">
              <a:avLst/>
            </a:prstGeom>
            <a:solidFill>
              <a:srgbClr val="00B05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7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cxnSp>
          <p:nvCxnSpPr>
            <p:cNvPr id="20" name="ลูกศรเชื่อมต่อแบบตรง 19"/>
            <p:cNvCxnSpPr>
              <a:stCxn id="5" idx="3"/>
              <a:endCxn id="6" idx="7"/>
            </p:cNvCxnSpPr>
            <p:nvPr/>
          </p:nvCxnSpPr>
          <p:spPr>
            <a:xfrm flipH="1">
              <a:off x="3875645" y="2098379"/>
              <a:ext cx="1646416" cy="75459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ลูกศรเชื่อมต่อแบบตรง 20"/>
            <p:cNvCxnSpPr>
              <a:stCxn id="5" idx="5"/>
              <a:endCxn id="7" idx="1"/>
            </p:cNvCxnSpPr>
            <p:nvPr/>
          </p:nvCxnSpPr>
          <p:spPr>
            <a:xfrm>
              <a:off x="5876248" y="2098379"/>
              <a:ext cx="1695938" cy="75993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ลูกศรเชื่อมต่อแบบตรง 21"/>
            <p:cNvCxnSpPr>
              <a:stCxn id="6" idx="3"/>
              <a:endCxn id="9" idx="7"/>
            </p:cNvCxnSpPr>
            <p:nvPr/>
          </p:nvCxnSpPr>
          <p:spPr>
            <a:xfrm flipH="1">
              <a:off x="2860152" y="3146871"/>
              <a:ext cx="661306" cy="74832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ลูกศรเชื่อมต่อแบบตรง 22"/>
            <p:cNvCxnSpPr>
              <a:stCxn id="6" idx="5"/>
              <a:endCxn id="8" idx="1"/>
            </p:cNvCxnSpPr>
            <p:nvPr/>
          </p:nvCxnSpPr>
          <p:spPr>
            <a:xfrm>
              <a:off x="3875645" y="3146871"/>
              <a:ext cx="658360" cy="73909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ลูกศรเชื่อมต่อแบบตรง 27"/>
            <p:cNvCxnSpPr>
              <a:stCxn id="7" idx="3"/>
              <a:endCxn id="11" idx="7"/>
            </p:cNvCxnSpPr>
            <p:nvPr/>
          </p:nvCxnSpPr>
          <p:spPr>
            <a:xfrm flipH="1">
              <a:off x="6895429" y="3152218"/>
              <a:ext cx="676757" cy="73374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ลูกศรเชื่อมต่อแบบตรง 28"/>
            <p:cNvCxnSpPr>
              <a:stCxn id="7" idx="5"/>
              <a:endCxn id="10" idx="1"/>
            </p:cNvCxnSpPr>
            <p:nvPr/>
          </p:nvCxnSpPr>
          <p:spPr>
            <a:xfrm>
              <a:off x="7926373" y="3152218"/>
              <a:ext cx="660721" cy="72451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066020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499" y="7167"/>
            <a:ext cx="10515600" cy="1325563"/>
          </a:xfrm>
        </p:spPr>
        <p:txBody>
          <a:bodyPr/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การลบ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โหนด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2 ใน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BST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24102" y="6217920"/>
            <a:ext cx="7204792" cy="473816"/>
          </a:xfrm>
        </p:spPr>
        <p:txBody>
          <a:bodyPr>
            <a:normAutofit lnSpcReduction="10000"/>
          </a:bodyPr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หลังการลบ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โหนด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ใหม่ ต้องไม่ทำให้เสียคุณสมบัติของ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BST </a:t>
            </a:r>
          </a:p>
        </p:txBody>
      </p:sp>
      <p:sp>
        <p:nvSpPr>
          <p:cNvPr id="5" name="วงรี 4"/>
          <p:cNvSpPr/>
          <p:nvPr/>
        </p:nvSpPr>
        <p:spPr>
          <a:xfrm>
            <a:off x="8538821" y="928159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6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6" name="วงรี 5"/>
          <p:cNvSpPr/>
          <p:nvPr/>
        </p:nvSpPr>
        <p:spPr>
          <a:xfrm>
            <a:off x="6765722" y="2249283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3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7" name="วงรี 6"/>
          <p:cNvSpPr/>
          <p:nvPr/>
        </p:nvSpPr>
        <p:spPr>
          <a:xfrm>
            <a:off x="10355810" y="2256020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8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9" name="วงรี 8"/>
          <p:cNvSpPr/>
          <p:nvPr/>
        </p:nvSpPr>
        <p:spPr>
          <a:xfrm>
            <a:off x="5865708" y="3562515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0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10" name="วงรี 9"/>
          <p:cNvSpPr/>
          <p:nvPr/>
        </p:nvSpPr>
        <p:spPr>
          <a:xfrm>
            <a:off x="11255306" y="3539240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9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11" name="วงรี 10"/>
          <p:cNvSpPr/>
          <p:nvPr/>
        </p:nvSpPr>
        <p:spPr>
          <a:xfrm>
            <a:off x="9442103" y="3550871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7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cxnSp>
        <p:nvCxnSpPr>
          <p:cNvPr id="20" name="ลูกศรเชื่อมต่อแบบตรง 19"/>
          <p:cNvCxnSpPr>
            <a:stCxn id="5" idx="3"/>
            <a:endCxn id="6" idx="7"/>
          </p:cNvCxnSpPr>
          <p:nvPr/>
        </p:nvCxnSpPr>
        <p:spPr>
          <a:xfrm flipH="1">
            <a:off x="7144644" y="1375175"/>
            <a:ext cx="1459190" cy="95080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ลูกศรเชื่อมต่อแบบตรง 20"/>
          <p:cNvCxnSpPr>
            <a:stCxn id="5" idx="5"/>
            <a:endCxn id="7" idx="1"/>
          </p:cNvCxnSpPr>
          <p:nvPr/>
        </p:nvCxnSpPr>
        <p:spPr>
          <a:xfrm>
            <a:off x="8917743" y="1375175"/>
            <a:ext cx="1503080" cy="95754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ลูกศรเชื่อมต่อแบบตรง 21"/>
          <p:cNvCxnSpPr>
            <a:stCxn id="6" idx="3"/>
            <a:endCxn id="9" idx="7"/>
          </p:cNvCxnSpPr>
          <p:nvPr/>
        </p:nvCxnSpPr>
        <p:spPr>
          <a:xfrm flipH="1">
            <a:off x="6244630" y="2696299"/>
            <a:ext cx="586104" cy="94291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ลูกศรเชื่อมต่อแบบตรง 22"/>
          <p:cNvCxnSpPr>
            <a:stCxn id="6" idx="5"/>
            <a:endCxn id="25" idx="1"/>
          </p:cNvCxnSpPr>
          <p:nvPr/>
        </p:nvCxnSpPr>
        <p:spPr>
          <a:xfrm>
            <a:off x="7144643" y="2696298"/>
            <a:ext cx="534269" cy="93434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ลูกศรเชื่อมต่อแบบตรง 27"/>
          <p:cNvCxnSpPr>
            <a:stCxn id="7" idx="3"/>
            <a:endCxn id="11" idx="7"/>
          </p:cNvCxnSpPr>
          <p:nvPr/>
        </p:nvCxnSpPr>
        <p:spPr>
          <a:xfrm flipH="1">
            <a:off x="9821025" y="2703036"/>
            <a:ext cx="599798" cy="92453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ลูกศรเชื่อมต่อแบบตรง 28"/>
          <p:cNvCxnSpPr>
            <a:stCxn id="7" idx="5"/>
            <a:endCxn id="10" idx="1"/>
          </p:cNvCxnSpPr>
          <p:nvPr/>
        </p:nvCxnSpPr>
        <p:spPr>
          <a:xfrm>
            <a:off x="10734733" y="2703036"/>
            <a:ext cx="585585" cy="91289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วงรี 24"/>
          <p:cNvSpPr/>
          <p:nvPr/>
        </p:nvSpPr>
        <p:spPr>
          <a:xfrm>
            <a:off x="7613899" y="3553951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5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30" name="วงรี 29"/>
          <p:cNvSpPr/>
          <p:nvPr/>
        </p:nvSpPr>
        <p:spPr>
          <a:xfrm>
            <a:off x="6315715" y="1836518"/>
            <a:ext cx="443934" cy="523711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2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7772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กลุ่ม 12"/>
          <p:cNvGrpSpPr/>
          <p:nvPr/>
        </p:nvGrpSpPr>
        <p:grpSpPr>
          <a:xfrm>
            <a:off x="5854863" y="2747104"/>
            <a:ext cx="5833532" cy="3158067"/>
            <a:chOff x="5865708" y="928159"/>
            <a:chExt cx="5833532" cy="3158067"/>
          </a:xfrm>
        </p:grpSpPr>
        <p:sp>
          <p:nvSpPr>
            <p:cNvPr id="5" name="วงรี 4"/>
            <p:cNvSpPr/>
            <p:nvPr/>
          </p:nvSpPr>
          <p:spPr>
            <a:xfrm>
              <a:off x="8538821" y="928159"/>
              <a:ext cx="443934" cy="523711"/>
            </a:xfrm>
            <a:prstGeom prst="ellipse">
              <a:avLst/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6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6" name="วงรี 5"/>
            <p:cNvSpPr/>
            <p:nvPr/>
          </p:nvSpPr>
          <p:spPr>
            <a:xfrm>
              <a:off x="6765722" y="2249283"/>
              <a:ext cx="443934" cy="523711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2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7" name="วงรี 6"/>
            <p:cNvSpPr/>
            <p:nvPr/>
          </p:nvSpPr>
          <p:spPr>
            <a:xfrm>
              <a:off x="10355810" y="2256020"/>
              <a:ext cx="443934" cy="523711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8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9" name="วงรี 8"/>
            <p:cNvSpPr/>
            <p:nvPr/>
          </p:nvSpPr>
          <p:spPr>
            <a:xfrm>
              <a:off x="5865708" y="3562515"/>
              <a:ext cx="443934" cy="523711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1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10" name="วงรี 9"/>
            <p:cNvSpPr/>
            <p:nvPr/>
          </p:nvSpPr>
          <p:spPr>
            <a:xfrm>
              <a:off x="11255306" y="3539240"/>
              <a:ext cx="443934" cy="523711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9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11" name="วงรี 10"/>
            <p:cNvSpPr/>
            <p:nvPr/>
          </p:nvSpPr>
          <p:spPr>
            <a:xfrm>
              <a:off x="9442103" y="3550871"/>
              <a:ext cx="443934" cy="523711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7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cxnSp>
          <p:nvCxnSpPr>
            <p:cNvPr id="20" name="ลูกศรเชื่อมต่อแบบตรง 19"/>
            <p:cNvCxnSpPr>
              <a:stCxn id="5" idx="3"/>
              <a:endCxn id="6" idx="7"/>
            </p:cNvCxnSpPr>
            <p:nvPr/>
          </p:nvCxnSpPr>
          <p:spPr>
            <a:xfrm flipH="1">
              <a:off x="7144644" y="1375175"/>
              <a:ext cx="1459190" cy="95080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ลูกศรเชื่อมต่อแบบตรง 20"/>
            <p:cNvCxnSpPr>
              <a:stCxn id="5" idx="5"/>
              <a:endCxn id="7" idx="1"/>
            </p:cNvCxnSpPr>
            <p:nvPr/>
          </p:nvCxnSpPr>
          <p:spPr>
            <a:xfrm>
              <a:off x="8917743" y="1375175"/>
              <a:ext cx="1503080" cy="95754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ลูกศรเชื่อมต่อแบบตรง 21"/>
            <p:cNvCxnSpPr>
              <a:stCxn id="6" idx="3"/>
              <a:endCxn id="9" idx="7"/>
            </p:cNvCxnSpPr>
            <p:nvPr/>
          </p:nvCxnSpPr>
          <p:spPr>
            <a:xfrm flipH="1">
              <a:off x="6244630" y="2696299"/>
              <a:ext cx="586104" cy="94291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ลูกศรเชื่อมต่อแบบตรง 27"/>
            <p:cNvCxnSpPr>
              <a:stCxn id="7" idx="3"/>
              <a:endCxn id="11" idx="7"/>
            </p:cNvCxnSpPr>
            <p:nvPr/>
          </p:nvCxnSpPr>
          <p:spPr>
            <a:xfrm flipH="1">
              <a:off x="9821025" y="2703036"/>
              <a:ext cx="599798" cy="92453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ลูกศรเชื่อมต่อแบบตรง 28"/>
            <p:cNvCxnSpPr>
              <a:stCxn id="7" idx="5"/>
              <a:endCxn id="10" idx="1"/>
            </p:cNvCxnSpPr>
            <p:nvPr/>
          </p:nvCxnSpPr>
          <p:spPr>
            <a:xfrm>
              <a:off x="10734733" y="2703036"/>
              <a:ext cx="585585" cy="91289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4" name="กลุ่ม 43"/>
          <p:cNvGrpSpPr/>
          <p:nvPr/>
        </p:nvGrpSpPr>
        <p:grpSpPr>
          <a:xfrm>
            <a:off x="981469" y="1570241"/>
            <a:ext cx="3635004" cy="3778998"/>
            <a:chOff x="249627" y="1126279"/>
            <a:chExt cx="3635004" cy="3778998"/>
          </a:xfrm>
        </p:grpSpPr>
        <p:sp>
          <p:nvSpPr>
            <p:cNvPr id="19" name="วงรี 18"/>
            <p:cNvSpPr/>
            <p:nvPr/>
          </p:nvSpPr>
          <p:spPr>
            <a:xfrm>
              <a:off x="2543818" y="1126279"/>
              <a:ext cx="443934" cy="523711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8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24" name="วงรี 23"/>
            <p:cNvSpPr/>
            <p:nvPr/>
          </p:nvSpPr>
          <p:spPr>
            <a:xfrm>
              <a:off x="1509929" y="2153936"/>
              <a:ext cx="443934" cy="523711"/>
            </a:xfrm>
            <a:prstGeom prst="ellipse">
              <a:avLst/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6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25" name="วงรี 24"/>
            <p:cNvSpPr/>
            <p:nvPr/>
          </p:nvSpPr>
          <p:spPr>
            <a:xfrm>
              <a:off x="3440697" y="2177278"/>
              <a:ext cx="443934" cy="523711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9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26" name="วงรี 25"/>
            <p:cNvSpPr/>
            <p:nvPr/>
          </p:nvSpPr>
          <p:spPr>
            <a:xfrm>
              <a:off x="693561" y="3360331"/>
              <a:ext cx="443934" cy="523711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2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27" name="วงรี 26"/>
            <p:cNvSpPr/>
            <p:nvPr/>
          </p:nvSpPr>
          <p:spPr>
            <a:xfrm>
              <a:off x="249627" y="4381566"/>
              <a:ext cx="443934" cy="523711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1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30" name="วงรี 29"/>
            <p:cNvSpPr/>
            <p:nvPr/>
          </p:nvSpPr>
          <p:spPr>
            <a:xfrm>
              <a:off x="2259791" y="3290344"/>
              <a:ext cx="443934" cy="523711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7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cxnSp>
          <p:nvCxnSpPr>
            <p:cNvPr id="31" name="ลูกศรเชื่อมต่อแบบตรง 30"/>
            <p:cNvCxnSpPr>
              <a:stCxn id="19" idx="3"/>
              <a:endCxn id="24" idx="7"/>
            </p:cNvCxnSpPr>
            <p:nvPr/>
          </p:nvCxnSpPr>
          <p:spPr>
            <a:xfrm flipH="1">
              <a:off x="1888850" y="1573294"/>
              <a:ext cx="719981" cy="65733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ลูกศรเชื่อมต่อแบบตรง 31"/>
            <p:cNvCxnSpPr>
              <a:stCxn id="19" idx="5"/>
              <a:endCxn id="25" idx="1"/>
            </p:cNvCxnSpPr>
            <p:nvPr/>
          </p:nvCxnSpPr>
          <p:spPr>
            <a:xfrm>
              <a:off x="2922739" y="1573294"/>
              <a:ext cx="582971" cy="68068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ลูกศรเชื่อมต่อแบบตรง 32"/>
            <p:cNvCxnSpPr>
              <a:stCxn id="24" idx="3"/>
              <a:endCxn id="26" idx="7"/>
            </p:cNvCxnSpPr>
            <p:nvPr/>
          </p:nvCxnSpPr>
          <p:spPr>
            <a:xfrm flipH="1">
              <a:off x="1072482" y="2600951"/>
              <a:ext cx="502460" cy="83607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ลูกศรเชื่อมต่อแบบตรง 33"/>
            <p:cNvCxnSpPr>
              <a:stCxn id="24" idx="5"/>
              <a:endCxn id="30" idx="1"/>
            </p:cNvCxnSpPr>
            <p:nvPr/>
          </p:nvCxnSpPr>
          <p:spPr>
            <a:xfrm>
              <a:off x="1888850" y="2600951"/>
              <a:ext cx="435954" cy="76608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ลูกศรเชื่อมต่อแบบตรง 34"/>
            <p:cNvCxnSpPr>
              <a:stCxn id="26" idx="3"/>
              <a:endCxn id="27" idx="0"/>
            </p:cNvCxnSpPr>
            <p:nvPr/>
          </p:nvCxnSpPr>
          <p:spPr>
            <a:xfrm flipH="1">
              <a:off x="471594" y="3807346"/>
              <a:ext cx="286980" cy="57422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6" name="ชื่อเรื่อง 1"/>
          <p:cNvSpPr txBox="1">
            <a:spLocks/>
          </p:cNvSpPr>
          <p:nvPr/>
        </p:nvSpPr>
        <p:spPr>
          <a:xfrm>
            <a:off x="0" y="6408952"/>
            <a:ext cx="1219200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[3] โอภาส เอี่ยมสิริวงศ์, "โครงสร้างข้อมูล (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Data Structures)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เพื่อการออกแบบโปรแกรมคอมพิวเตอร์", บริษัท ซีเอ็ด</a:t>
            </a:r>
            <a:r>
              <a:rPr lang="th-TH" sz="20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ยูเคชั่น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จำกัด., กรุงเทพฯ, 2549.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P.242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7" name="ชื่อเรื่อง 1"/>
          <p:cNvSpPr txBox="1">
            <a:spLocks/>
          </p:cNvSpPr>
          <p:nvPr/>
        </p:nvSpPr>
        <p:spPr>
          <a:xfrm>
            <a:off x="7872" y="1"/>
            <a:ext cx="12175501" cy="7392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ปรับท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รีให้สมดุล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(Balancing Trees) – </a:t>
            </a:r>
            <a:r>
              <a:rPr lang="en-US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Left of Left</a:t>
            </a:r>
            <a:endParaRPr lang="th-TH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8" name="ชื่อเรื่อง 1"/>
          <p:cNvSpPr txBox="1">
            <a:spLocks/>
          </p:cNvSpPr>
          <p:nvPr/>
        </p:nvSpPr>
        <p:spPr>
          <a:xfrm>
            <a:off x="2980682" y="4376480"/>
            <a:ext cx="50694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EH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9" name="ชื่อเรื่อง 1"/>
          <p:cNvSpPr txBox="1">
            <a:spLocks/>
          </p:cNvSpPr>
          <p:nvPr/>
        </p:nvSpPr>
        <p:spPr>
          <a:xfrm>
            <a:off x="0" y="749311"/>
            <a:ext cx="12175501" cy="73924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LH = </a:t>
            </a:r>
            <a:r>
              <a:rPr lang="th-TH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ซ้ายสูง </a:t>
            </a:r>
            <a:r>
              <a:rPr lang="en-US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Left High, RH = </a:t>
            </a:r>
            <a:r>
              <a:rPr lang="th-TH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ขวาสูง </a:t>
            </a:r>
            <a:r>
              <a:rPr lang="en-US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Right High, EH = </a:t>
            </a:r>
            <a:r>
              <a:rPr lang="th-TH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สูงเท่ากัน </a:t>
            </a:r>
            <a:r>
              <a:rPr lang="en-US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Even High</a:t>
            </a:r>
            <a:endParaRPr lang="th-TH" sz="3200" i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0" name="ชื่อเรื่อง 1"/>
          <p:cNvSpPr txBox="1">
            <a:spLocks/>
          </p:cNvSpPr>
          <p:nvPr/>
        </p:nvSpPr>
        <p:spPr>
          <a:xfrm>
            <a:off x="1432479" y="4376480"/>
            <a:ext cx="50694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LH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1" name="ชื่อเรื่อง 1"/>
          <p:cNvSpPr txBox="1">
            <a:spLocks/>
          </p:cNvSpPr>
          <p:nvPr/>
        </p:nvSpPr>
        <p:spPr>
          <a:xfrm>
            <a:off x="2253286" y="3179824"/>
            <a:ext cx="50694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LH</a:t>
            </a:r>
            <a:endParaRPr lang="th-TH" sz="2000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2" name="ชื่อเรื่อง 1"/>
          <p:cNvSpPr txBox="1">
            <a:spLocks/>
          </p:cNvSpPr>
          <p:nvPr/>
        </p:nvSpPr>
        <p:spPr>
          <a:xfrm>
            <a:off x="4218492" y="3179824"/>
            <a:ext cx="50694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EH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3" name="ชื่อเรื่อง 1"/>
          <p:cNvSpPr txBox="1">
            <a:spLocks/>
          </p:cNvSpPr>
          <p:nvPr/>
        </p:nvSpPr>
        <p:spPr>
          <a:xfrm>
            <a:off x="3284866" y="2121401"/>
            <a:ext cx="50694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LH</a:t>
            </a:r>
            <a:endParaRPr lang="th-TH" sz="2000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5" name="ชื่อเรื่อง 1"/>
          <p:cNvSpPr txBox="1">
            <a:spLocks/>
          </p:cNvSpPr>
          <p:nvPr/>
        </p:nvSpPr>
        <p:spPr>
          <a:xfrm>
            <a:off x="981469" y="5406845"/>
            <a:ext cx="50694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EH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6" name="ชื่อเรื่อง 1"/>
          <p:cNvSpPr txBox="1">
            <a:spLocks/>
          </p:cNvSpPr>
          <p:nvPr/>
        </p:nvSpPr>
        <p:spPr>
          <a:xfrm>
            <a:off x="6784768" y="4603813"/>
            <a:ext cx="50694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LH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7" name="ชื่อเรื่อง 1"/>
          <p:cNvSpPr txBox="1">
            <a:spLocks/>
          </p:cNvSpPr>
          <p:nvPr/>
        </p:nvSpPr>
        <p:spPr>
          <a:xfrm>
            <a:off x="5868195" y="5918023"/>
            <a:ext cx="50694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EH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8" name="ชื่อเรื่อง 1"/>
          <p:cNvSpPr txBox="1">
            <a:spLocks/>
          </p:cNvSpPr>
          <p:nvPr/>
        </p:nvSpPr>
        <p:spPr>
          <a:xfrm>
            <a:off x="9431258" y="5980967"/>
            <a:ext cx="50694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EH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9" name="ชื่อเรื่อง 1"/>
          <p:cNvSpPr txBox="1">
            <a:spLocks/>
          </p:cNvSpPr>
          <p:nvPr/>
        </p:nvSpPr>
        <p:spPr>
          <a:xfrm>
            <a:off x="11309473" y="5918023"/>
            <a:ext cx="50694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EH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0" name="ชื่อเรื่อง 1"/>
          <p:cNvSpPr txBox="1">
            <a:spLocks/>
          </p:cNvSpPr>
          <p:nvPr/>
        </p:nvSpPr>
        <p:spPr>
          <a:xfrm>
            <a:off x="10409978" y="4639814"/>
            <a:ext cx="50694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EH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1" name="ชื่อเรื่อง 1"/>
          <p:cNvSpPr txBox="1">
            <a:spLocks/>
          </p:cNvSpPr>
          <p:nvPr/>
        </p:nvSpPr>
        <p:spPr>
          <a:xfrm>
            <a:off x="8570974" y="3268783"/>
            <a:ext cx="50694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EH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ส่วนโค้ง 3"/>
          <p:cNvSpPr/>
          <p:nvPr/>
        </p:nvSpPr>
        <p:spPr>
          <a:xfrm rot="14712268">
            <a:off x="1697490" y="1900457"/>
            <a:ext cx="1361871" cy="1470461"/>
          </a:xfrm>
          <a:prstGeom prst="arc">
            <a:avLst>
              <a:gd name="adj1" fmla="val 14420430"/>
              <a:gd name="adj2" fmla="val 2308222"/>
            </a:avLst>
          </a:prstGeom>
          <a:ln w="57150">
            <a:solidFill>
              <a:schemeClr val="bg1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96816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498" y="1"/>
            <a:ext cx="12175501" cy="73924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ปรับท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รีให้สมดุล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(Balancing Trees) – </a:t>
            </a:r>
            <a:r>
              <a:rPr lang="en-US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Left of Left</a:t>
            </a:r>
            <a:endParaRPr lang="th-TH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13" name="กลุ่ม 12"/>
          <p:cNvGrpSpPr/>
          <p:nvPr/>
        </p:nvGrpSpPr>
        <p:grpSpPr>
          <a:xfrm>
            <a:off x="5924449" y="1707185"/>
            <a:ext cx="5833532" cy="3158067"/>
            <a:chOff x="5865708" y="928159"/>
            <a:chExt cx="5833532" cy="3158067"/>
          </a:xfrm>
        </p:grpSpPr>
        <p:sp>
          <p:nvSpPr>
            <p:cNvPr id="5" name="วงรี 4"/>
            <p:cNvSpPr/>
            <p:nvPr/>
          </p:nvSpPr>
          <p:spPr>
            <a:xfrm>
              <a:off x="8538821" y="928159"/>
              <a:ext cx="443934" cy="523711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6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6" name="วงรี 5"/>
            <p:cNvSpPr/>
            <p:nvPr/>
          </p:nvSpPr>
          <p:spPr>
            <a:xfrm>
              <a:off x="6765722" y="2249283"/>
              <a:ext cx="443934" cy="523711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2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7" name="วงรี 6"/>
            <p:cNvSpPr/>
            <p:nvPr/>
          </p:nvSpPr>
          <p:spPr>
            <a:xfrm>
              <a:off x="10355810" y="2256020"/>
              <a:ext cx="443934" cy="523711"/>
            </a:xfrm>
            <a:prstGeom prst="ellipse">
              <a:avLst/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8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9" name="วงรี 8"/>
            <p:cNvSpPr/>
            <p:nvPr/>
          </p:nvSpPr>
          <p:spPr>
            <a:xfrm>
              <a:off x="5865708" y="3562515"/>
              <a:ext cx="443934" cy="523711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1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10" name="วงรี 9"/>
            <p:cNvSpPr/>
            <p:nvPr/>
          </p:nvSpPr>
          <p:spPr>
            <a:xfrm>
              <a:off x="11255306" y="3539240"/>
              <a:ext cx="443934" cy="523711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9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11" name="วงรี 10"/>
            <p:cNvSpPr/>
            <p:nvPr/>
          </p:nvSpPr>
          <p:spPr>
            <a:xfrm>
              <a:off x="9442103" y="3550871"/>
              <a:ext cx="443934" cy="523711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7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cxnSp>
          <p:nvCxnSpPr>
            <p:cNvPr id="20" name="ลูกศรเชื่อมต่อแบบตรง 19"/>
            <p:cNvCxnSpPr>
              <a:stCxn id="5" idx="3"/>
              <a:endCxn id="6" idx="7"/>
            </p:cNvCxnSpPr>
            <p:nvPr/>
          </p:nvCxnSpPr>
          <p:spPr>
            <a:xfrm flipH="1">
              <a:off x="7144644" y="1375175"/>
              <a:ext cx="1459190" cy="95080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ลูกศรเชื่อมต่อแบบตรง 20"/>
            <p:cNvCxnSpPr>
              <a:stCxn id="5" idx="5"/>
              <a:endCxn id="7" idx="1"/>
            </p:cNvCxnSpPr>
            <p:nvPr/>
          </p:nvCxnSpPr>
          <p:spPr>
            <a:xfrm>
              <a:off x="8917743" y="1375175"/>
              <a:ext cx="1503080" cy="95754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ลูกศรเชื่อมต่อแบบตรง 21"/>
            <p:cNvCxnSpPr>
              <a:stCxn id="6" idx="3"/>
              <a:endCxn id="9" idx="7"/>
            </p:cNvCxnSpPr>
            <p:nvPr/>
          </p:nvCxnSpPr>
          <p:spPr>
            <a:xfrm flipH="1">
              <a:off x="6244630" y="2696299"/>
              <a:ext cx="586104" cy="94291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ลูกศรเชื่อมต่อแบบตรง 27"/>
            <p:cNvCxnSpPr>
              <a:stCxn id="7" idx="3"/>
              <a:endCxn id="11" idx="7"/>
            </p:cNvCxnSpPr>
            <p:nvPr/>
          </p:nvCxnSpPr>
          <p:spPr>
            <a:xfrm flipH="1">
              <a:off x="9821025" y="2703036"/>
              <a:ext cx="599798" cy="92453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ลูกศรเชื่อมต่อแบบตรง 28"/>
            <p:cNvCxnSpPr>
              <a:stCxn id="7" idx="5"/>
              <a:endCxn id="10" idx="1"/>
            </p:cNvCxnSpPr>
            <p:nvPr/>
          </p:nvCxnSpPr>
          <p:spPr>
            <a:xfrm>
              <a:off x="10734733" y="2703036"/>
              <a:ext cx="585585" cy="91289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7" name="วงรี 36"/>
          <p:cNvSpPr/>
          <p:nvPr/>
        </p:nvSpPr>
        <p:spPr>
          <a:xfrm>
            <a:off x="2918299" y="1707644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6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38" name="วงรี 37"/>
          <p:cNvSpPr/>
          <p:nvPr/>
        </p:nvSpPr>
        <p:spPr>
          <a:xfrm>
            <a:off x="1145200" y="3028768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2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39" name="วงรี 38"/>
          <p:cNvSpPr/>
          <p:nvPr/>
        </p:nvSpPr>
        <p:spPr>
          <a:xfrm>
            <a:off x="4735288" y="3035505"/>
            <a:ext cx="443934" cy="523711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9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40" name="วงรี 39"/>
          <p:cNvSpPr/>
          <p:nvPr/>
        </p:nvSpPr>
        <p:spPr>
          <a:xfrm>
            <a:off x="245186" y="4342000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1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41" name="วงรี 40"/>
          <p:cNvSpPr/>
          <p:nvPr/>
        </p:nvSpPr>
        <p:spPr>
          <a:xfrm>
            <a:off x="3140266" y="5156925"/>
            <a:ext cx="443934" cy="523711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7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42" name="วงรี 41"/>
          <p:cNvSpPr/>
          <p:nvPr/>
        </p:nvSpPr>
        <p:spPr>
          <a:xfrm>
            <a:off x="3952822" y="4080144"/>
            <a:ext cx="443934" cy="523711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8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cxnSp>
        <p:nvCxnSpPr>
          <p:cNvPr id="43" name="ลูกศรเชื่อมต่อแบบตรง 42"/>
          <p:cNvCxnSpPr>
            <a:stCxn id="37" idx="3"/>
            <a:endCxn id="38" idx="7"/>
          </p:cNvCxnSpPr>
          <p:nvPr/>
        </p:nvCxnSpPr>
        <p:spPr>
          <a:xfrm flipH="1">
            <a:off x="1524122" y="2154660"/>
            <a:ext cx="1459190" cy="95080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ลูกศรเชื่อมต่อแบบตรง 44"/>
          <p:cNvCxnSpPr>
            <a:stCxn id="37" idx="5"/>
            <a:endCxn id="39" idx="1"/>
          </p:cNvCxnSpPr>
          <p:nvPr/>
        </p:nvCxnSpPr>
        <p:spPr>
          <a:xfrm>
            <a:off x="3297221" y="2154660"/>
            <a:ext cx="1503080" cy="95754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ลูกศรเชื่อมต่อแบบตรง 45"/>
          <p:cNvCxnSpPr>
            <a:stCxn id="38" idx="3"/>
            <a:endCxn id="40" idx="7"/>
          </p:cNvCxnSpPr>
          <p:nvPr/>
        </p:nvCxnSpPr>
        <p:spPr>
          <a:xfrm flipH="1">
            <a:off x="624108" y="3475784"/>
            <a:ext cx="586104" cy="94291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ลูกศรเชื่อมต่อแบบตรง 46"/>
          <p:cNvCxnSpPr>
            <a:stCxn id="39" idx="3"/>
            <a:endCxn id="42" idx="7"/>
          </p:cNvCxnSpPr>
          <p:nvPr/>
        </p:nvCxnSpPr>
        <p:spPr>
          <a:xfrm flipH="1">
            <a:off x="4331743" y="3482520"/>
            <a:ext cx="468558" cy="67432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ลูกศรเชื่อมต่อแบบตรง 47"/>
          <p:cNvCxnSpPr>
            <a:stCxn id="42" idx="3"/>
            <a:endCxn id="41" idx="7"/>
          </p:cNvCxnSpPr>
          <p:nvPr/>
        </p:nvCxnSpPr>
        <p:spPr>
          <a:xfrm flipH="1">
            <a:off x="3519187" y="4527159"/>
            <a:ext cx="498648" cy="70646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วงรี 48"/>
          <p:cNvSpPr/>
          <p:nvPr/>
        </p:nvSpPr>
        <p:spPr>
          <a:xfrm>
            <a:off x="1836422" y="4259938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3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cxnSp>
        <p:nvCxnSpPr>
          <p:cNvPr id="50" name="ลูกศรเชื่อมต่อแบบตรง 49"/>
          <p:cNvCxnSpPr>
            <a:stCxn id="38" idx="5"/>
            <a:endCxn id="49" idx="1"/>
          </p:cNvCxnSpPr>
          <p:nvPr/>
        </p:nvCxnSpPr>
        <p:spPr>
          <a:xfrm>
            <a:off x="1524121" y="3475783"/>
            <a:ext cx="377314" cy="86085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วงรี 51"/>
          <p:cNvSpPr/>
          <p:nvPr/>
        </p:nvSpPr>
        <p:spPr>
          <a:xfrm>
            <a:off x="7641561" y="4282754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3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cxnSp>
        <p:nvCxnSpPr>
          <p:cNvPr id="53" name="ลูกศรเชื่อมต่อแบบตรง 52"/>
          <p:cNvCxnSpPr>
            <a:stCxn id="6" idx="5"/>
            <a:endCxn id="52" idx="1"/>
          </p:cNvCxnSpPr>
          <p:nvPr/>
        </p:nvCxnSpPr>
        <p:spPr>
          <a:xfrm>
            <a:off x="7203384" y="3475324"/>
            <a:ext cx="503190" cy="88412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ชื่อเรื่อง 1"/>
          <p:cNvSpPr txBox="1">
            <a:spLocks/>
          </p:cNvSpPr>
          <p:nvPr/>
        </p:nvSpPr>
        <p:spPr>
          <a:xfrm>
            <a:off x="4017835" y="4640728"/>
            <a:ext cx="50694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LH</a:t>
            </a:r>
            <a:endParaRPr lang="th-TH" sz="2000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1" name="ชื่อเรื่อง 1"/>
          <p:cNvSpPr txBox="1">
            <a:spLocks/>
          </p:cNvSpPr>
          <p:nvPr/>
        </p:nvSpPr>
        <p:spPr>
          <a:xfrm>
            <a:off x="4800301" y="3562937"/>
            <a:ext cx="50694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LH</a:t>
            </a:r>
            <a:endParaRPr lang="th-TH" sz="2000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2" name="ชื่อเรื่อง 1"/>
          <p:cNvSpPr txBox="1">
            <a:spLocks/>
          </p:cNvSpPr>
          <p:nvPr/>
        </p:nvSpPr>
        <p:spPr>
          <a:xfrm>
            <a:off x="2918299" y="2334929"/>
            <a:ext cx="50694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RH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3" name="ชื่อเรื่อง 1"/>
          <p:cNvSpPr txBox="1">
            <a:spLocks/>
          </p:cNvSpPr>
          <p:nvPr/>
        </p:nvSpPr>
        <p:spPr>
          <a:xfrm>
            <a:off x="213683" y="4932401"/>
            <a:ext cx="50694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EH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4" name="ชื่อเรื่อง 1"/>
          <p:cNvSpPr txBox="1">
            <a:spLocks/>
          </p:cNvSpPr>
          <p:nvPr/>
        </p:nvSpPr>
        <p:spPr>
          <a:xfrm>
            <a:off x="1860107" y="4877153"/>
            <a:ext cx="50694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EH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5" name="ชื่อเรื่อง 1"/>
          <p:cNvSpPr txBox="1">
            <a:spLocks/>
          </p:cNvSpPr>
          <p:nvPr/>
        </p:nvSpPr>
        <p:spPr>
          <a:xfrm>
            <a:off x="1120513" y="3595156"/>
            <a:ext cx="50694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EH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6" name="ชื่อเรื่อง 1"/>
          <p:cNvSpPr txBox="1">
            <a:spLocks/>
          </p:cNvSpPr>
          <p:nvPr/>
        </p:nvSpPr>
        <p:spPr>
          <a:xfrm>
            <a:off x="3171769" y="5680636"/>
            <a:ext cx="50694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EH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4" name="ส่วนโค้ง 43"/>
          <p:cNvSpPr/>
          <p:nvPr/>
        </p:nvSpPr>
        <p:spPr>
          <a:xfrm rot="14712268">
            <a:off x="3396235" y="3453752"/>
            <a:ext cx="1361871" cy="1470461"/>
          </a:xfrm>
          <a:prstGeom prst="arc">
            <a:avLst>
              <a:gd name="adj1" fmla="val 14420430"/>
              <a:gd name="adj2" fmla="val 2308222"/>
            </a:avLst>
          </a:prstGeom>
          <a:ln w="57150">
            <a:solidFill>
              <a:schemeClr val="bg1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1" name="ชื่อเรื่อง 1"/>
          <p:cNvSpPr txBox="1">
            <a:spLocks/>
          </p:cNvSpPr>
          <p:nvPr/>
        </p:nvSpPr>
        <p:spPr>
          <a:xfrm>
            <a:off x="0" y="6408952"/>
            <a:ext cx="1219200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[3] โอภาส เอี่ยมสิริวงศ์, "โครงสร้างข้อมูล (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Data Structures)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เพื่อการออกแบบโปรแกรมคอมพิวเตอร์", บริษัท ซีเอ็ด</a:t>
            </a:r>
            <a:r>
              <a:rPr lang="th-TH" sz="20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ยูเคชั่น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จำกัด., กรุงเทพฯ, 2549.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P.242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792603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498" y="1"/>
            <a:ext cx="12175501" cy="73924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ปรับท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รีให้สมดุล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(Balancing Trees) – </a:t>
            </a:r>
            <a:r>
              <a:rPr lang="en-US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Left of Left</a:t>
            </a:r>
            <a:endParaRPr lang="th-TH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7" name="วงรี 36"/>
          <p:cNvSpPr/>
          <p:nvPr/>
        </p:nvSpPr>
        <p:spPr>
          <a:xfrm>
            <a:off x="4061299" y="1475686"/>
            <a:ext cx="443934" cy="523711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7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38" name="วงรี 37"/>
          <p:cNvSpPr/>
          <p:nvPr/>
        </p:nvSpPr>
        <p:spPr>
          <a:xfrm>
            <a:off x="2999400" y="2766301"/>
            <a:ext cx="443934" cy="523711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3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39" name="วงรี 38"/>
          <p:cNvSpPr/>
          <p:nvPr/>
        </p:nvSpPr>
        <p:spPr>
          <a:xfrm>
            <a:off x="4931472" y="2774490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8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40" name="วงรี 39"/>
          <p:cNvSpPr/>
          <p:nvPr/>
        </p:nvSpPr>
        <p:spPr>
          <a:xfrm>
            <a:off x="2143653" y="3997470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2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41" name="วงรี 40"/>
          <p:cNvSpPr/>
          <p:nvPr/>
        </p:nvSpPr>
        <p:spPr>
          <a:xfrm>
            <a:off x="1500547" y="4845526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1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cxnSp>
        <p:nvCxnSpPr>
          <p:cNvPr id="43" name="ลูกศรเชื่อมต่อแบบตรง 42"/>
          <p:cNvCxnSpPr>
            <a:stCxn id="37" idx="3"/>
            <a:endCxn id="38" idx="7"/>
          </p:cNvCxnSpPr>
          <p:nvPr/>
        </p:nvCxnSpPr>
        <p:spPr>
          <a:xfrm flipH="1">
            <a:off x="3378321" y="1922701"/>
            <a:ext cx="747991" cy="92029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ลูกศรเชื่อมต่อแบบตรง 44"/>
          <p:cNvCxnSpPr>
            <a:stCxn id="37" idx="5"/>
            <a:endCxn id="39" idx="1"/>
          </p:cNvCxnSpPr>
          <p:nvPr/>
        </p:nvCxnSpPr>
        <p:spPr>
          <a:xfrm>
            <a:off x="4440220" y="1922701"/>
            <a:ext cx="556265" cy="92848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ลูกศรเชื่อมต่อแบบตรง 45"/>
          <p:cNvCxnSpPr>
            <a:stCxn id="38" idx="3"/>
            <a:endCxn id="40" idx="7"/>
          </p:cNvCxnSpPr>
          <p:nvPr/>
        </p:nvCxnSpPr>
        <p:spPr>
          <a:xfrm flipH="1">
            <a:off x="2522574" y="3213316"/>
            <a:ext cx="541839" cy="86085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ลูกศรเชื่อมต่อแบบตรง 47"/>
          <p:cNvCxnSpPr>
            <a:stCxn id="40" idx="3"/>
            <a:endCxn id="41" idx="7"/>
          </p:cNvCxnSpPr>
          <p:nvPr/>
        </p:nvCxnSpPr>
        <p:spPr>
          <a:xfrm flipH="1">
            <a:off x="1879468" y="4444485"/>
            <a:ext cx="329198" cy="47773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วงรี 48"/>
          <p:cNvSpPr/>
          <p:nvPr/>
        </p:nvSpPr>
        <p:spPr>
          <a:xfrm>
            <a:off x="3690622" y="3997471"/>
            <a:ext cx="443934" cy="523711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4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cxnSp>
        <p:nvCxnSpPr>
          <p:cNvPr id="50" name="ลูกศรเชื่อมต่อแบบตรง 49"/>
          <p:cNvCxnSpPr>
            <a:stCxn id="38" idx="5"/>
            <a:endCxn id="49" idx="1"/>
          </p:cNvCxnSpPr>
          <p:nvPr/>
        </p:nvCxnSpPr>
        <p:spPr>
          <a:xfrm>
            <a:off x="3378321" y="3213316"/>
            <a:ext cx="377314" cy="86085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ชื่อเรื่อง 1"/>
          <p:cNvSpPr txBox="1">
            <a:spLocks/>
          </p:cNvSpPr>
          <p:nvPr/>
        </p:nvSpPr>
        <p:spPr>
          <a:xfrm>
            <a:off x="4990303" y="3298201"/>
            <a:ext cx="50694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EH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2" name="ชื่อเรื่อง 1"/>
          <p:cNvSpPr txBox="1">
            <a:spLocks/>
          </p:cNvSpPr>
          <p:nvPr/>
        </p:nvSpPr>
        <p:spPr>
          <a:xfrm>
            <a:off x="4061299" y="2010292"/>
            <a:ext cx="50694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LH</a:t>
            </a:r>
            <a:endParaRPr lang="th-TH" sz="2000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3" name="ชื่อเรื่อง 1"/>
          <p:cNvSpPr txBox="1">
            <a:spLocks/>
          </p:cNvSpPr>
          <p:nvPr/>
        </p:nvSpPr>
        <p:spPr>
          <a:xfrm>
            <a:off x="2067883" y="4669934"/>
            <a:ext cx="50694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LH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4" name="ชื่อเรื่อง 1"/>
          <p:cNvSpPr txBox="1">
            <a:spLocks/>
          </p:cNvSpPr>
          <p:nvPr/>
        </p:nvSpPr>
        <p:spPr>
          <a:xfrm>
            <a:off x="3714307" y="4614686"/>
            <a:ext cx="50694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EH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5" name="ชื่อเรื่อง 1"/>
          <p:cNvSpPr txBox="1">
            <a:spLocks/>
          </p:cNvSpPr>
          <p:nvPr/>
        </p:nvSpPr>
        <p:spPr>
          <a:xfrm>
            <a:off x="2974713" y="3332689"/>
            <a:ext cx="50694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LH</a:t>
            </a:r>
            <a:endParaRPr lang="th-TH" sz="2000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6" name="ชื่อเรื่อง 1"/>
          <p:cNvSpPr txBox="1">
            <a:spLocks/>
          </p:cNvSpPr>
          <p:nvPr/>
        </p:nvSpPr>
        <p:spPr>
          <a:xfrm>
            <a:off x="1500547" y="5363013"/>
            <a:ext cx="50694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EH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4" name="ส่วนโค้ง 43"/>
          <p:cNvSpPr/>
          <p:nvPr/>
        </p:nvSpPr>
        <p:spPr>
          <a:xfrm rot="14712268">
            <a:off x="2365558" y="2242233"/>
            <a:ext cx="1361871" cy="1470461"/>
          </a:xfrm>
          <a:prstGeom prst="arc">
            <a:avLst>
              <a:gd name="adj1" fmla="val 14420430"/>
              <a:gd name="adj2" fmla="val 2308222"/>
            </a:avLst>
          </a:prstGeom>
          <a:ln w="57150">
            <a:solidFill>
              <a:schemeClr val="bg1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1" name="ชื่อเรื่อง 1"/>
          <p:cNvSpPr txBox="1">
            <a:spLocks/>
          </p:cNvSpPr>
          <p:nvPr/>
        </p:nvSpPr>
        <p:spPr>
          <a:xfrm>
            <a:off x="0" y="6408952"/>
            <a:ext cx="1219200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[3] โอภาส เอี่ยมสิริวงศ์, "โครงสร้างข้อมูล (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Data Structures)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เพื่อการออกแบบโปรแกรมคอมพิวเตอร์", บริษัท ซีเอ็ด</a:t>
            </a:r>
            <a:r>
              <a:rPr lang="th-TH" sz="20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ยูเคชั่น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จำกัด., กรุงเทพฯ, 2549.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P.241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4" name="วงรี 53"/>
          <p:cNvSpPr/>
          <p:nvPr/>
        </p:nvSpPr>
        <p:spPr>
          <a:xfrm>
            <a:off x="8385839" y="3851765"/>
            <a:ext cx="443934" cy="523711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7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55" name="วงรี 54"/>
          <p:cNvSpPr/>
          <p:nvPr/>
        </p:nvSpPr>
        <p:spPr>
          <a:xfrm>
            <a:off x="7596800" y="2799798"/>
            <a:ext cx="443934" cy="523711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3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56" name="วงรี 55"/>
          <p:cNvSpPr/>
          <p:nvPr/>
        </p:nvSpPr>
        <p:spPr>
          <a:xfrm>
            <a:off x="9019826" y="4919299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8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57" name="วงรี 56"/>
          <p:cNvSpPr/>
          <p:nvPr/>
        </p:nvSpPr>
        <p:spPr>
          <a:xfrm>
            <a:off x="6889363" y="3853703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2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58" name="วงรี 57"/>
          <p:cNvSpPr/>
          <p:nvPr/>
        </p:nvSpPr>
        <p:spPr>
          <a:xfrm>
            <a:off x="6220132" y="4894458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1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cxnSp>
        <p:nvCxnSpPr>
          <p:cNvPr id="59" name="ลูกศรเชื่อมต่อแบบตรง 58"/>
          <p:cNvCxnSpPr>
            <a:stCxn id="54" idx="3"/>
            <a:endCxn id="63" idx="0"/>
          </p:cNvCxnSpPr>
          <p:nvPr/>
        </p:nvCxnSpPr>
        <p:spPr>
          <a:xfrm flipH="1">
            <a:off x="8110528" y="4298780"/>
            <a:ext cx="340324" cy="62802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ลูกศรเชื่อมต่อแบบตรง 59"/>
          <p:cNvCxnSpPr>
            <a:stCxn id="54" idx="5"/>
            <a:endCxn id="56" idx="1"/>
          </p:cNvCxnSpPr>
          <p:nvPr/>
        </p:nvCxnSpPr>
        <p:spPr>
          <a:xfrm>
            <a:off x="8764760" y="4298780"/>
            <a:ext cx="320079" cy="69721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ลูกศรเชื่อมต่อแบบตรง 60"/>
          <p:cNvCxnSpPr>
            <a:stCxn id="55" idx="3"/>
            <a:endCxn id="57" idx="7"/>
          </p:cNvCxnSpPr>
          <p:nvPr/>
        </p:nvCxnSpPr>
        <p:spPr>
          <a:xfrm flipH="1">
            <a:off x="7268284" y="3246813"/>
            <a:ext cx="393529" cy="68358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ลูกศรเชื่อมต่อแบบตรง 61"/>
          <p:cNvCxnSpPr>
            <a:stCxn id="57" idx="3"/>
            <a:endCxn id="58" idx="7"/>
          </p:cNvCxnSpPr>
          <p:nvPr/>
        </p:nvCxnSpPr>
        <p:spPr>
          <a:xfrm flipH="1">
            <a:off x="6599053" y="4300718"/>
            <a:ext cx="355323" cy="67043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วงรี 62"/>
          <p:cNvSpPr/>
          <p:nvPr/>
        </p:nvSpPr>
        <p:spPr>
          <a:xfrm>
            <a:off x="7888561" y="4926806"/>
            <a:ext cx="443934" cy="523711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4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cxnSp>
        <p:nvCxnSpPr>
          <p:cNvPr id="64" name="ลูกศรเชื่อมต่อแบบตรง 63"/>
          <p:cNvCxnSpPr>
            <a:stCxn id="55" idx="5"/>
            <a:endCxn id="54" idx="1"/>
          </p:cNvCxnSpPr>
          <p:nvPr/>
        </p:nvCxnSpPr>
        <p:spPr>
          <a:xfrm>
            <a:off x="7975721" y="3246813"/>
            <a:ext cx="475131" cy="68164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ชื่อเรื่อง 1"/>
          <p:cNvSpPr txBox="1">
            <a:spLocks/>
          </p:cNvSpPr>
          <p:nvPr/>
        </p:nvSpPr>
        <p:spPr>
          <a:xfrm>
            <a:off x="9084839" y="5450517"/>
            <a:ext cx="50694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EH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6" name="ชื่อเรื่อง 1"/>
          <p:cNvSpPr txBox="1">
            <a:spLocks/>
          </p:cNvSpPr>
          <p:nvPr/>
        </p:nvSpPr>
        <p:spPr>
          <a:xfrm>
            <a:off x="8409451" y="4362851"/>
            <a:ext cx="50694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EH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7" name="ชื่อเรื่อง 1"/>
          <p:cNvSpPr txBox="1">
            <a:spLocks/>
          </p:cNvSpPr>
          <p:nvPr/>
        </p:nvSpPr>
        <p:spPr>
          <a:xfrm>
            <a:off x="6958108" y="4384244"/>
            <a:ext cx="50694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LH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8" name="ชื่อเรื่อง 1"/>
          <p:cNvSpPr txBox="1">
            <a:spLocks/>
          </p:cNvSpPr>
          <p:nvPr/>
        </p:nvSpPr>
        <p:spPr>
          <a:xfrm>
            <a:off x="7959816" y="5450517"/>
            <a:ext cx="50694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EH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9" name="ชื่อเรื่อง 1"/>
          <p:cNvSpPr txBox="1">
            <a:spLocks/>
          </p:cNvSpPr>
          <p:nvPr/>
        </p:nvSpPr>
        <p:spPr>
          <a:xfrm>
            <a:off x="7603588" y="3367392"/>
            <a:ext cx="50694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EH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0" name="ชื่อเรื่อง 1"/>
          <p:cNvSpPr txBox="1">
            <a:spLocks/>
          </p:cNvSpPr>
          <p:nvPr/>
        </p:nvSpPr>
        <p:spPr>
          <a:xfrm>
            <a:off x="6257029" y="5408992"/>
            <a:ext cx="50694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EH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009249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กลุ่ม 43"/>
          <p:cNvGrpSpPr/>
          <p:nvPr/>
        </p:nvGrpSpPr>
        <p:grpSpPr>
          <a:xfrm>
            <a:off x="163523" y="1921502"/>
            <a:ext cx="3635004" cy="3778998"/>
            <a:chOff x="249627" y="1126279"/>
            <a:chExt cx="3635004" cy="3778998"/>
          </a:xfrm>
          <a:solidFill>
            <a:schemeClr val="bg1">
              <a:lumMod val="65000"/>
            </a:schemeClr>
          </a:solidFill>
        </p:grpSpPr>
        <p:sp>
          <p:nvSpPr>
            <p:cNvPr id="19" name="วงรี 18"/>
            <p:cNvSpPr/>
            <p:nvPr/>
          </p:nvSpPr>
          <p:spPr>
            <a:xfrm>
              <a:off x="2543818" y="1126279"/>
              <a:ext cx="443934" cy="523711"/>
            </a:xfrm>
            <a:prstGeom prst="ellips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8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24" name="วงรี 23"/>
            <p:cNvSpPr/>
            <p:nvPr/>
          </p:nvSpPr>
          <p:spPr>
            <a:xfrm>
              <a:off x="1509929" y="2153936"/>
              <a:ext cx="443934" cy="523711"/>
            </a:xfrm>
            <a:prstGeom prst="ellips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6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25" name="วงรี 24"/>
            <p:cNvSpPr/>
            <p:nvPr/>
          </p:nvSpPr>
          <p:spPr>
            <a:xfrm>
              <a:off x="3440697" y="2177278"/>
              <a:ext cx="443934" cy="523711"/>
            </a:xfrm>
            <a:prstGeom prst="ellips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9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26" name="วงรี 25"/>
            <p:cNvSpPr/>
            <p:nvPr/>
          </p:nvSpPr>
          <p:spPr>
            <a:xfrm>
              <a:off x="693561" y="3360331"/>
              <a:ext cx="443934" cy="523711"/>
            </a:xfrm>
            <a:prstGeom prst="ellips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2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27" name="วงรี 26"/>
            <p:cNvSpPr/>
            <p:nvPr/>
          </p:nvSpPr>
          <p:spPr>
            <a:xfrm>
              <a:off x="249627" y="4381566"/>
              <a:ext cx="443934" cy="523711"/>
            </a:xfrm>
            <a:prstGeom prst="ellips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1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30" name="วงรี 29"/>
            <p:cNvSpPr/>
            <p:nvPr/>
          </p:nvSpPr>
          <p:spPr>
            <a:xfrm>
              <a:off x="2259791" y="3290344"/>
              <a:ext cx="443934" cy="523711"/>
            </a:xfrm>
            <a:prstGeom prst="ellips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7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cxnSp>
          <p:nvCxnSpPr>
            <p:cNvPr id="31" name="ลูกศรเชื่อมต่อแบบตรง 30"/>
            <p:cNvCxnSpPr>
              <a:stCxn id="19" idx="3"/>
              <a:endCxn id="24" idx="7"/>
            </p:cNvCxnSpPr>
            <p:nvPr/>
          </p:nvCxnSpPr>
          <p:spPr>
            <a:xfrm flipH="1">
              <a:off x="1888850" y="1573294"/>
              <a:ext cx="719981" cy="657338"/>
            </a:xfrm>
            <a:prstGeom prst="straightConnector1">
              <a:avLst/>
            </a:prstGeom>
            <a:grpFill/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ลูกศรเชื่อมต่อแบบตรง 31"/>
            <p:cNvCxnSpPr>
              <a:stCxn id="19" idx="5"/>
              <a:endCxn id="25" idx="1"/>
            </p:cNvCxnSpPr>
            <p:nvPr/>
          </p:nvCxnSpPr>
          <p:spPr>
            <a:xfrm>
              <a:off x="2922739" y="1573294"/>
              <a:ext cx="582971" cy="680680"/>
            </a:xfrm>
            <a:prstGeom prst="straightConnector1">
              <a:avLst/>
            </a:prstGeom>
            <a:grpFill/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ลูกศรเชื่อมต่อแบบตรง 32"/>
            <p:cNvCxnSpPr>
              <a:stCxn id="24" idx="3"/>
              <a:endCxn id="26" idx="7"/>
            </p:cNvCxnSpPr>
            <p:nvPr/>
          </p:nvCxnSpPr>
          <p:spPr>
            <a:xfrm flipH="1">
              <a:off x="1072482" y="2600951"/>
              <a:ext cx="502460" cy="836076"/>
            </a:xfrm>
            <a:prstGeom prst="straightConnector1">
              <a:avLst/>
            </a:prstGeom>
            <a:grpFill/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ลูกศรเชื่อมต่อแบบตรง 33"/>
            <p:cNvCxnSpPr>
              <a:stCxn id="24" idx="5"/>
              <a:endCxn id="30" idx="1"/>
            </p:cNvCxnSpPr>
            <p:nvPr/>
          </p:nvCxnSpPr>
          <p:spPr>
            <a:xfrm>
              <a:off x="1888850" y="2600951"/>
              <a:ext cx="435954" cy="766089"/>
            </a:xfrm>
            <a:prstGeom prst="straightConnector1">
              <a:avLst/>
            </a:prstGeom>
            <a:grpFill/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ลูกศรเชื่อมต่อแบบตรง 34"/>
            <p:cNvCxnSpPr>
              <a:stCxn id="26" idx="3"/>
              <a:endCxn id="27" idx="0"/>
            </p:cNvCxnSpPr>
            <p:nvPr/>
          </p:nvCxnSpPr>
          <p:spPr>
            <a:xfrm flipH="1">
              <a:off x="471594" y="3807346"/>
              <a:ext cx="286980" cy="574220"/>
            </a:xfrm>
            <a:prstGeom prst="straightConnector1">
              <a:avLst/>
            </a:prstGeom>
            <a:grpFill/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6" name="ชื่อเรื่อง 1"/>
          <p:cNvSpPr txBox="1">
            <a:spLocks/>
          </p:cNvSpPr>
          <p:nvPr/>
        </p:nvSpPr>
        <p:spPr>
          <a:xfrm>
            <a:off x="0" y="6408952"/>
            <a:ext cx="1219200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[3] โอภาส เอี่ยมสิริวงศ์, "โครงสร้างข้อมูล (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Data Structures)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เพื่อการออกแบบโปรแกรมคอมพิวเตอร์", บริษัท ซีเอ็ด</a:t>
            </a:r>
            <a:r>
              <a:rPr lang="th-TH" sz="20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ยูเคชั่น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จำกัด., กรุงเทพฯ, 2549.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P.242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7" name="ชื่อเรื่อง 1"/>
          <p:cNvSpPr txBox="1">
            <a:spLocks/>
          </p:cNvSpPr>
          <p:nvPr/>
        </p:nvSpPr>
        <p:spPr>
          <a:xfrm>
            <a:off x="7872" y="1"/>
            <a:ext cx="12175501" cy="7392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ปรับท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รีให้สมดุล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(Balancing Trees) – </a:t>
            </a:r>
            <a:r>
              <a:rPr lang="en-US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Left of Left</a:t>
            </a:r>
            <a:endParaRPr lang="th-TH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9" name="ชื่อเรื่อง 1"/>
          <p:cNvSpPr txBox="1">
            <a:spLocks/>
          </p:cNvSpPr>
          <p:nvPr/>
        </p:nvSpPr>
        <p:spPr>
          <a:xfrm>
            <a:off x="0" y="749311"/>
            <a:ext cx="12175501" cy="7392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โจทย์ชวนคิด</a:t>
            </a:r>
          </a:p>
        </p:txBody>
      </p:sp>
      <p:grpSp>
        <p:nvGrpSpPr>
          <p:cNvPr id="2" name="กลุ่ม 1"/>
          <p:cNvGrpSpPr/>
          <p:nvPr/>
        </p:nvGrpSpPr>
        <p:grpSpPr>
          <a:xfrm>
            <a:off x="3354593" y="1887412"/>
            <a:ext cx="4934036" cy="3972992"/>
            <a:chOff x="5732366" y="1485620"/>
            <a:chExt cx="4934036" cy="3972992"/>
          </a:xfrm>
        </p:grpSpPr>
        <p:sp>
          <p:nvSpPr>
            <p:cNvPr id="52" name="วงรี 51"/>
            <p:cNvSpPr/>
            <p:nvPr/>
          </p:nvSpPr>
          <p:spPr>
            <a:xfrm>
              <a:off x="8405479" y="1485620"/>
              <a:ext cx="443934" cy="523711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6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53" name="วงรี 52"/>
            <p:cNvSpPr/>
            <p:nvPr/>
          </p:nvSpPr>
          <p:spPr>
            <a:xfrm>
              <a:off x="6632380" y="2806744"/>
              <a:ext cx="443934" cy="523711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2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54" name="วงรี 53"/>
            <p:cNvSpPr/>
            <p:nvPr/>
          </p:nvSpPr>
          <p:spPr>
            <a:xfrm>
              <a:off x="10222468" y="2813481"/>
              <a:ext cx="443934" cy="523711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9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55" name="วงรี 54"/>
            <p:cNvSpPr/>
            <p:nvPr/>
          </p:nvSpPr>
          <p:spPr>
            <a:xfrm>
              <a:off x="5732366" y="4119976"/>
              <a:ext cx="443934" cy="523711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1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56" name="วงรี 55"/>
            <p:cNvSpPr/>
            <p:nvPr/>
          </p:nvSpPr>
          <p:spPr>
            <a:xfrm>
              <a:off x="8627446" y="4934901"/>
              <a:ext cx="443934" cy="523711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7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57" name="วงรี 56"/>
            <p:cNvSpPr/>
            <p:nvPr/>
          </p:nvSpPr>
          <p:spPr>
            <a:xfrm>
              <a:off x="9440002" y="3858120"/>
              <a:ext cx="443934" cy="523711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8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cxnSp>
          <p:nvCxnSpPr>
            <p:cNvPr id="58" name="ลูกศรเชื่อมต่อแบบตรง 57"/>
            <p:cNvCxnSpPr>
              <a:stCxn id="52" idx="3"/>
              <a:endCxn id="53" idx="7"/>
            </p:cNvCxnSpPr>
            <p:nvPr/>
          </p:nvCxnSpPr>
          <p:spPr>
            <a:xfrm flipH="1">
              <a:off x="7011302" y="1932636"/>
              <a:ext cx="1459190" cy="95080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ลูกศรเชื่อมต่อแบบตรง 58"/>
            <p:cNvCxnSpPr>
              <a:stCxn id="52" idx="5"/>
              <a:endCxn id="54" idx="1"/>
            </p:cNvCxnSpPr>
            <p:nvPr/>
          </p:nvCxnSpPr>
          <p:spPr>
            <a:xfrm>
              <a:off x="8784401" y="1932636"/>
              <a:ext cx="1503080" cy="95754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ลูกศรเชื่อมต่อแบบตรง 59"/>
            <p:cNvCxnSpPr>
              <a:stCxn id="53" idx="3"/>
              <a:endCxn id="55" idx="7"/>
            </p:cNvCxnSpPr>
            <p:nvPr/>
          </p:nvCxnSpPr>
          <p:spPr>
            <a:xfrm flipH="1">
              <a:off x="6111288" y="3253760"/>
              <a:ext cx="586104" cy="94291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ลูกศรเชื่อมต่อแบบตรง 60"/>
            <p:cNvCxnSpPr>
              <a:stCxn id="54" idx="3"/>
              <a:endCxn id="57" idx="7"/>
            </p:cNvCxnSpPr>
            <p:nvPr/>
          </p:nvCxnSpPr>
          <p:spPr>
            <a:xfrm flipH="1">
              <a:off x="9818923" y="3260496"/>
              <a:ext cx="468558" cy="67432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ลูกศรเชื่อมต่อแบบตรง 61"/>
            <p:cNvCxnSpPr>
              <a:stCxn id="57" idx="3"/>
              <a:endCxn id="56" idx="7"/>
            </p:cNvCxnSpPr>
            <p:nvPr/>
          </p:nvCxnSpPr>
          <p:spPr>
            <a:xfrm flipH="1">
              <a:off x="9006367" y="4305135"/>
              <a:ext cx="498648" cy="70646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3" name="วงรี 62"/>
            <p:cNvSpPr/>
            <p:nvPr/>
          </p:nvSpPr>
          <p:spPr>
            <a:xfrm>
              <a:off x="7323602" y="4037914"/>
              <a:ext cx="443934" cy="523711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3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cxnSp>
          <p:nvCxnSpPr>
            <p:cNvPr id="64" name="ลูกศรเชื่อมต่อแบบตรง 63"/>
            <p:cNvCxnSpPr>
              <a:stCxn id="53" idx="5"/>
              <a:endCxn id="63" idx="1"/>
            </p:cNvCxnSpPr>
            <p:nvPr/>
          </p:nvCxnSpPr>
          <p:spPr>
            <a:xfrm>
              <a:off x="7011301" y="3253759"/>
              <a:ext cx="377314" cy="86085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" name="กลุ่ม 2"/>
          <p:cNvGrpSpPr/>
          <p:nvPr/>
        </p:nvGrpSpPr>
        <p:grpSpPr>
          <a:xfrm>
            <a:off x="8076147" y="1592829"/>
            <a:ext cx="3874859" cy="3893551"/>
            <a:chOff x="7909973" y="1488551"/>
            <a:chExt cx="3874859" cy="3893551"/>
          </a:xfrm>
        </p:grpSpPr>
        <p:sp>
          <p:nvSpPr>
            <p:cNvPr id="73" name="วงรี 72"/>
            <p:cNvSpPr/>
            <p:nvPr/>
          </p:nvSpPr>
          <p:spPr>
            <a:xfrm>
              <a:off x="10470725" y="1488551"/>
              <a:ext cx="443934" cy="523711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5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74" name="วงรี 73"/>
            <p:cNvSpPr/>
            <p:nvPr/>
          </p:nvSpPr>
          <p:spPr>
            <a:xfrm>
              <a:off x="9408826" y="2779166"/>
              <a:ext cx="443934" cy="523711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3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75" name="วงรี 74"/>
            <p:cNvSpPr/>
            <p:nvPr/>
          </p:nvSpPr>
          <p:spPr>
            <a:xfrm>
              <a:off x="11340898" y="2787355"/>
              <a:ext cx="443934" cy="523711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6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76" name="วงรี 75"/>
            <p:cNvSpPr/>
            <p:nvPr/>
          </p:nvSpPr>
          <p:spPr>
            <a:xfrm>
              <a:off x="8553079" y="4010335"/>
              <a:ext cx="443934" cy="523711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2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77" name="วงรี 76"/>
            <p:cNvSpPr/>
            <p:nvPr/>
          </p:nvSpPr>
          <p:spPr>
            <a:xfrm>
              <a:off x="7909973" y="4858391"/>
              <a:ext cx="443934" cy="523711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1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cxnSp>
          <p:nvCxnSpPr>
            <p:cNvPr id="78" name="ลูกศรเชื่อมต่อแบบตรง 77"/>
            <p:cNvCxnSpPr>
              <a:stCxn id="73" idx="3"/>
              <a:endCxn id="74" idx="7"/>
            </p:cNvCxnSpPr>
            <p:nvPr/>
          </p:nvCxnSpPr>
          <p:spPr>
            <a:xfrm flipH="1">
              <a:off x="9787747" y="1935566"/>
              <a:ext cx="747991" cy="92029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ลูกศรเชื่อมต่อแบบตรง 78"/>
            <p:cNvCxnSpPr>
              <a:stCxn id="73" idx="5"/>
              <a:endCxn id="75" idx="1"/>
            </p:cNvCxnSpPr>
            <p:nvPr/>
          </p:nvCxnSpPr>
          <p:spPr>
            <a:xfrm>
              <a:off x="10849646" y="1935566"/>
              <a:ext cx="556265" cy="92848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ลูกศรเชื่อมต่อแบบตรง 79"/>
            <p:cNvCxnSpPr>
              <a:stCxn id="74" idx="3"/>
              <a:endCxn id="76" idx="7"/>
            </p:cNvCxnSpPr>
            <p:nvPr/>
          </p:nvCxnSpPr>
          <p:spPr>
            <a:xfrm flipH="1">
              <a:off x="8932000" y="3226181"/>
              <a:ext cx="541839" cy="86085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ลูกศรเชื่อมต่อแบบตรง 80"/>
            <p:cNvCxnSpPr>
              <a:stCxn id="76" idx="3"/>
              <a:endCxn id="77" idx="7"/>
            </p:cNvCxnSpPr>
            <p:nvPr/>
          </p:nvCxnSpPr>
          <p:spPr>
            <a:xfrm flipH="1">
              <a:off x="8288894" y="4457350"/>
              <a:ext cx="329198" cy="47773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2" name="วงรี 81"/>
            <p:cNvSpPr/>
            <p:nvPr/>
          </p:nvSpPr>
          <p:spPr>
            <a:xfrm>
              <a:off x="10100048" y="4010336"/>
              <a:ext cx="443934" cy="523711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4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cxnSp>
          <p:nvCxnSpPr>
            <p:cNvPr id="83" name="ลูกศรเชื่อมต่อแบบตรง 82"/>
            <p:cNvCxnSpPr>
              <a:stCxn id="74" idx="5"/>
              <a:endCxn id="82" idx="1"/>
            </p:cNvCxnSpPr>
            <p:nvPr/>
          </p:nvCxnSpPr>
          <p:spPr>
            <a:xfrm>
              <a:off x="9787747" y="3226181"/>
              <a:ext cx="377314" cy="86085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940250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ชื่อเรื่อง 1"/>
          <p:cNvSpPr txBox="1">
            <a:spLocks/>
          </p:cNvSpPr>
          <p:nvPr/>
        </p:nvSpPr>
        <p:spPr>
          <a:xfrm>
            <a:off x="0" y="6408952"/>
            <a:ext cx="1219200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[3] โอภาส เอี่ยมสิริวงศ์, "โครงสร้างข้อมูล (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Data Structures)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เพื่อการออกแบบโปรแกรมคอมพิวเตอร์", บริษัท ซีเอ็ด</a:t>
            </a:r>
            <a:r>
              <a:rPr lang="th-TH" sz="20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ยูเคชั่น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จำกัด., กรุงเทพฯ, 2549.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P.242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7" name="ชื่อเรื่อง 1"/>
          <p:cNvSpPr txBox="1">
            <a:spLocks/>
          </p:cNvSpPr>
          <p:nvPr/>
        </p:nvSpPr>
        <p:spPr>
          <a:xfrm>
            <a:off x="7872" y="1"/>
            <a:ext cx="12175501" cy="7392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ปรับท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รีให้สมดุล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(Balancing Trees) – </a:t>
            </a:r>
            <a:r>
              <a:rPr lang="en-US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Right to Right</a:t>
            </a:r>
            <a:endParaRPr lang="th-TH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9" name="ชื่อเรื่อง 1"/>
          <p:cNvSpPr txBox="1">
            <a:spLocks/>
          </p:cNvSpPr>
          <p:nvPr/>
        </p:nvSpPr>
        <p:spPr>
          <a:xfrm>
            <a:off x="0" y="749311"/>
            <a:ext cx="12175501" cy="73924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LH = </a:t>
            </a:r>
            <a:r>
              <a:rPr lang="th-TH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ซ้ายสูง </a:t>
            </a:r>
            <a:r>
              <a:rPr lang="en-US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Left High, RH = </a:t>
            </a:r>
            <a:r>
              <a:rPr lang="th-TH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ขวาสูง </a:t>
            </a:r>
            <a:r>
              <a:rPr lang="en-US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Right High, EH = </a:t>
            </a:r>
            <a:r>
              <a:rPr lang="th-TH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สูงเท่ากัน </a:t>
            </a:r>
            <a:r>
              <a:rPr lang="en-US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Even High</a:t>
            </a:r>
            <a:endParaRPr lang="th-TH" sz="3200" i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88" name="กลุ่ม 87"/>
          <p:cNvGrpSpPr/>
          <p:nvPr/>
        </p:nvGrpSpPr>
        <p:grpSpPr>
          <a:xfrm>
            <a:off x="398607" y="1750746"/>
            <a:ext cx="3312647" cy="4000457"/>
            <a:chOff x="312343" y="1766634"/>
            <a:chExt cx="3312647" cy="4000457"/>
          </a:xfrm>
        </p:grpSpPr>
        <p:sp>
          <p:nvSpPr>
            <p:cNvPr id="19" name="วงรี 18"/>
            <p:cNvSpPr/>
            <p:nvPr/>
          </p:nvSpPr>
          <p:spPr>
            <a:xfrm>
              <a:off x="1346232" y="1766634"/>
              <a:ext cx="443934" cy="523711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4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24" name="วงรี 23"/>
            <p:cNvSpPr/>
            <p:nvPr/>
          </p:nvSpPr>
          <p:spPr>
            <a:xfrm>
              <a:off x="312343" y="2794291"/>
              <a:ext cx="443934" cy="523711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2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25" name="วงรี 24"/>
            <p:cNvSpPr/>
            <p:nvPr/>
          </p:nvSpPr>
          <p:spPr>
            <a:xfrm>
              <a:off x="2243111" y="2817633"/>
              <a:ext cx="443934" cy="523711"/>
            </a:xfrm>
            <a:prstGeom prst="ellipse">
              <a:avLst/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5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26" name="วงรี 25"/>
            <p:cNvSpPr/>
            <p:nvPr/>
          </p:nvSpPr>
          <p:spPr>
            <a:xfrm>
              <a:off x="2674116" y="3784117"/>
              <a:ext cx="443934" cy="523711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6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27" name="วงรี 26"/>
            <p:cNvSpPr/>
            <p:nvPr/>
          </p:nvSpPr>
          <p:spPr>
            <a:xfrm>
              <a:off x="3070226" y="4805291"/>
              <a:ext cx="443934" cy="523711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7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cxnSp>
          <p:nvCxnSpPr>
            <p:cNvPr id="31" name="ลูกศรเชื่อมต่อแบบตรง 30"/>
            <p:cNvCxnSpPr>
              <a:stCxn id="19" idx="3"/>
              <a:endCxn id="24" idx="7"/>
            </p:cNvCxnSpPr>
            <p:nvPr/>
          </p:nvCxnSpPr>
          <p:spPr>
            <a:xfrm flipH="1">
              <a:off x="691264" y="2213649"/>
              <a:ext cx="719981" cy="65733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ลูกศรเชื่อมต่อแบบตรง 31"/>
            <p:cNvCxnSpPr>
              <a:stCxn id="19" idx="5"/>
              <a:endCxn id="25" idx="1"/>
            </p:cNvCxnSpPr>
            <p:nvPr/>
          </p:nvCxnSpPr>
          <p:spPr>
            <a:xfrm>
              <a:off x="1725153" y="2213649"/>
              <a:ext cx="582971" cy="68068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ลูกศรเชื่อมต่อแบบตรง 32"/>
            <p:cNvCxnSpPr>
              <a:stCxn id="25" idx="5"/>
              <a:endCxn id="26" idx="0"/>
            </p:cNvCxnSpPr>
            <p:nvPr/>
          </p:nvCxnSpPr>
          <p:spPr>
            <a:xfrm>
              <a:off x="2622032" y="3264648"/>
              <a:ext cx="274051" cy="51946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ลูกศรเชื่อมต่อแบบตรง 34"/>
            <p:cNvCxnSpPr>
              <a:stCxn id="26" idx="5"/>
              <a:endCxn id="27" idx="0"/>
            </p:cNvCxnSpPr>
            <p:nvPr/>
          </p:nvCxnSpPr>
          <p:spPr>
            <a:xfrm>
              <a:off x="3053037" y="4231132"/>
              <a:ext cx="239156" cy="57415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0" name="ชื่อเรื่อง 1"/>
            <p:cNvSpPr txBox="1">
              <a:spLocks/>
            </p:cNvSpPr>
            <p:nvPr/>
          </p:nvSpPr>
          <p:spPr>
            <a:xfrm>
              <a:off x="3118050" y="5318043"/>
              <a:ext cx="506940" cy="449048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0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EH</a:t>
              </a:r>
              <a:endParaRPr lang="th-TH" sz="2000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41" name="ชื่อเรื่อง 1"/>
            <p:cNvSpPr txBox="1">
              <a:spLocks/>
            </p:cNvSpPr>
            <p:nvPr/>
          </p:nvSpPr>
          <p:spPr>
            <a:xfrm>
              <a:off x="312343" y="3298232"/>
              <a:ext cx="506940" cy="449048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0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EH</a:t>
              </a:r>
              <a:endParaRPr lang="th-TH" sz="2000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42" name="ชื่อเรื่อง 1"/>
            <p:cNvSpPr txBox="1">
              <a:spLocks/>
            </p:cNvSpPr>
            <p:nvPr/>
          </p:nvSpPr>
          <p:spPr>
            <a:xfrm>
              <a:off x="2277549" y="3298232"/>
              <a:ext cx="506940" cy="449048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000" dirty="0">
                  <a:solidFill>
                    <a:srgbClr val="FF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RH</a:t>
              </a:r>
              <a:endParaRPr lang="th-TH" sz="20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43" name="ชื่อเรื่อง 1"/>
            <p:cNvSpPr txBox="1">
              <a:spLocks/>
            </p:cNvSpPr>
            <p:nvPr/>
          </p:nvSpPr>
          <p:spPr>
            <a:xfrm>
              <a:off x="1343923" y="2239809"/>
              <a:ext cx="506940" cy="449048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000" dirty="0">
                  <a:solidFill>
                    <a:srgbClr val="FF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RH</a:t>
              </a:r>
              <a:endParaRPr lang="th-TH" sz="20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45" name="ชื่อเรื่อง 1"/>
            <p:cNvSpPr txBox="1">
              <a:spLocks/>
            </p:cNvSpPr>
            <p:nvPr/>
          </p:nvSpPr>
          <p:spPr>
            <a:xfrm>
              <a:off x="2709041" y="4309174"/>
              <a:ext cx="506940" cy="449048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0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RH</a:t>
              </a:r>
              <a:endParaRPr lang="th-TH" sz="2000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4" name="ส่วนโค้ง 3"/>
            <p:cNvSpPr/>
            <p:nvPr/>
          </p:nvSpPr>
          <p:spPr>
            <a:xfrm rot="17163496" flipV="1">
              <a:off x="1841170" y="2285914"/>
              <a:ext cx="1379698" cy="1433767"/>
            </a:xfrm>
            <a:prstGeom prst="arc">
              <a:avLst>
                <a:gd name="adj1" fmla="val 14420430"/>
                <a:gd name="adj2" fmla="val 2308222"/>
              </a:avLst>
            </a:prstGeom>
            <a:ln w="57150">
              <a:solidFill>
                <a:schemeClr val="bg1">
                  <a:lumMod val="7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sp>
        <p:nvSpPr>
          <p:cNvPr id="53" name="วงรี 52"/>
          <p:cNvSpPr/>
          <p:nvPr/>
        </p:nvSpPr>
        <p:spPr>
          <a:xfrm>
            <a:off x="7439207" y="3686896"/>
            <a:ext cx="443934" cy="523711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4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54" name="วงรี 53"/>
          <p:cNvSpPr/>
          <p:nvPr/>
        </p:nvSpPr>
        <p:spPr>
          <a:xfrm>
            <a:off x="6865202" y="4591660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2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55" name="วงรี 54"/>
          <p:cNvSpPr/>
          <p:nvPr/>
        </p:nvSpPr>
        <p:spPr>
          <a:xfrm>
            <a:off x="7979677" y="2699225"/>
            <a:ext cx="443934" cy="523711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5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56" name="วงรี 55"/>
          <p:cNvSpPr/>
          <p:nvPr/>
        </p:nvSpPr>
        <p:spPr>
          <a:xfrm>
            <a:off x="8410682" y="3665709"/>
            <a:ext cx="443934" cy="523711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6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57" name="วงรี 56"/>
          <p:cNvSpPr/>
          <p:nvPr/>
        </p:nvSpPr>
        <p:spPr>
          <a:xfrm>
            <a:off x="8806792" y="4686883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7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cxnSp>
        <p:nvCxnSpPr>
          <p:cNvPr id="59" name="ลูกศรเชื่อมต่อแบบตรง 58"/>
          <p:cNvCxnSpPr>
            <a:stCxn id="53" idx="3"/>
            <a:endCxn id="54" idx="7"/>
          </p:cNvCxnSpPr>
          <p:nvPr/>
        </p:nvCxnSpPr>
        <p:spPr>
          <a:xfrm flipH="1">
            <a:off x="7244123" y="4133911"/>
            <a:ext cx="260097" cy="53444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ลูกศรเชื่อมต่อแบบตรง 59"/>
          <p:cNvCxnSpPr>
            <a:stCxn id="55" idx="3"/>
            <a:endCxn id="53" idx="0"/>
          </p:cNvCxnSpPr>
          <p:nvPr/>
        </p:nvCxnSpPr>
        <p:spPr>
          <a:xfrm flipH="1">
            <a:off x="7661174" y="3146240"/>
            <a:ext cx="383516" cy="54065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ลูกศรเชื่อมต่อแบบตรง 60"/>
          <p:cNvCxnSpPr>
            <a:stCxn id="55" idx="5"/>
            <a:endCxn id="56" idx="0"/>
          </p:cNvCxnSpPr>
          <p:nvPr/>
        </p:nvCxnSpPr>
        <p:spPr>
          <a:xfrm>
            <a:off x="8358598" y="3146240"/>
            <a:ext cx="274051" cy="51946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ลูกศรเชื่อมต่อแบบตรง 62"/>
          <p:cNvCxnSpPr>
            <a:stCxn id="56" idx="5"/>
            <a:endCxn id="57" idx="0"/>
          </p:cNvCxnSpPr>
          <p:nvPr/>
        </p:nvCxnSpPr>
        <p:spPr>
          <a:xfrm>
            <a:off x="8789603" y="4112724"/>
            <a:ext cx="239156" cy="57415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ชื่อเรื่อง 1"/>
          <p:cNvSpPr txBox="1">
            <a:spLocks/>
          </p:cNvSpPr>
          <p:nvPr/>
        </p:nvSpPr>
        <p:spPr>
          <a:xfrm>
            <a:off x="6882821" y="5134539"/>
            <a:ext cx="50694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EH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5" name="ชื่อเรื่อง 1"/>
          <p:cNvSpPr txBox="1">
            <a:spLocks/>
          </p:cNvSpPr>
          <p:nvPr/>
        </p:nvSpPr>
        <p:spPr>
          <a:xfrm>
            <a:off x="8787479" y="5210594"/>
            <a:ext cx="50694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EH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7" name="ชื่อเรื่อง 1"/>
          <p:cNvSpPr txBox="1">
            <a:spLocks/>
          </p:cNvSpPr>
          <p:nvPr/>
        </p:nvSpPr>
        <p:spPr>
          <a:xfrm>
            <a:off x="8014115" y="3179824"/>
            <a:ext cx="50694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EH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9" name="ชื่อเรื่อง 1"/>
          <p:cNvSpPr txBox="1">
            <a:spLocks/>
          </p:cNvSpPr>
          <p:nvPr/>
        </p:nvSpPr>
        <p:spPr>
          <a:xfrm>
            <a:off x="8445607" y="4190766"/>
            <a:ext cx="50694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RH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9" name="ชื่อเรื่อง 1"/>
          <p:cNvSpPr txBox="1">
            <a:spLocks/>
          </p:cNvSpPr>
          <p:nvPr/>
        </p:nvSpPr>
        <p:spPr>
          <a:xfrm>
            <a:off x="7467973" y="4195934"/>
            <a:ext cx="50694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LH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435388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ชื่อเรื่อง 1"/>
          <p:cNvSpPr txBox="1">
            <a:spLocks/>
          </p:cNvSpPr>
          <p:nvPr/>
        </p:nvSpPr>
        <p:spPr>
          <a:xfrm>
            <a:off x="0" y="6408952"/>
            <a:ext cx="1219200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[3] โอภาส เอี่ยมสิริวงศ์, "โครงสร้างข้อมูล (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Data Structures)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เพื่อการออกแบบโปรแกรมคอมพิวเตอร์", บริษัท ซีเอ็ด</a:t>
            </a:r>
            <a:r>
              <a:rPr lang="th-TH" sz="20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ยูเคชั่น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จำกัด., กรุงเทพฯ, 2549.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P.245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7" name="ชื่อเรื่อง 1"/>
          <p:cNvSpPr txBox="1">
            <a:spLocks/>
          </p:cNvSpPr>
          <p:nvPr/>
        </p:nvSpPr>
        <p:spPr>
          <a:xfrm>
            <a:off x="7872" y="1"/>
            <a:ext cx="12175501" cy="7392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ปรับท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รีให้สมดุล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(Balancing Trees) – </a:t>
            </a:r>
            <a:r>
              <a:rPr lang="en-US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Right to Left</a:t>
            </a:r>
            <a:endParaRPr lang="th-TH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9" name="ชื่อเรื่อง 1"/>
          <p:cNvSpPr txBox="1">
            <a:spLocks/>
          </p:cNvSpPr>
          <p:nvPr/>
        </p:nvSpPr>
        <p:spPr>
          <a:xfrm>
            <a:off x="0" y="749311"/>
            <a:ext cx="12175501" cy="73924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คำถามชวนคิด ทำไมต้องกลับเลข 3  จากนั้นทำไมต้องกลับเลข 5 </a:t>
            </a:r>
            <a:r>
              <a:rPr lang="th-TH" sz="3200" i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แล้วท</a:t>
            </a:r>
            <a:r>
              <a:rPr lang="th-TH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รีสุดท้ายสมดุลเพราะอะไร</a:t>
            </a:r>
          </a:p>
        </p:txBody>
      </p:sp>
      <p:grpSp>
        <p:nvGrpSpPr>
          <p:cNvPr id="49" name="กลุ่ม 48"/>
          <p:cNvGrpSpPr/>
          <p:nvPr/>
        </p:nvGrpSpPr>
        <p:grpSpPr>
          <a:xfrm>
            <a:off x="198283" y="1550511"/>
            <a:ext cx="3027392" cy="4482250"/>
            <a:chOff x="450427" y="1498621"/>
            <a:chExt cx="3027392" cy="4482250"/>
          </a:xfrm>
        </p:grpSpPr>
        <p:sp>
          <p:nvSpPr>
            <p:cNvPr id="24" name="วงรี 23"/>
            <p:cNvSpPr/>
            <p:nvPr/>
          </p:nvSpPr>
          <p:spPr>
            <a:xfrm>
              <a:off x="450427" y="4277138"/>
              <a:ext cx="443934" cy="523711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1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25" name="วงรี 24"/>
            <p:cNvSpPr/>
            <p:nvPr/>
          </p:nvSpPr>
          <p:spPr>
            <a:xfrm>
              <a:off x="1687620" y="4148317"/>
              <a:ext cx="443934" cy="523711"/>
            </a:xfrm>
            <a:prstGeom prst="ellipse">
              <a:avLst/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3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26" name="วงรี 25"/>
            <p:cNvSpPr/>
            <p:nvPr/>
          </p:nvSpPr>
          <p:spPr>
            <a:xfrm>
              <a:off x="2148316" y="4970998"/>
              <a:ext cx="443934" cy="523711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4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cxnSp>
          <p:nvCxnSpPr>
            <p:cNvPr id="31" name="ลูกศรเชื่อมต่อแบบตรง 30"/>
            <p:cNvCxnSpPr>
              <a:stCxn id="54" idx="3"/>
              <a:endCxn id="24" idx="7"/>
            </p:cNvCxnSpPr>
            <p:nvPr/>
          </p:nvCxnSpPr>
          <p:spPr>
            <a:xfrm flipH="1">
              <a:off x="829348" y="3865261"/>
              <a:ext cx="284267" cy="48857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ลูกศรเชื่อมต่อแบบตรง 31"/>
            <p:cNvCxnSpPr>
              <a:stCxn id="54" idx="5"/>
              <a:endCxn id="25" idx="1"/>
            </p:cNvCxnSpPr>
            <p:nvPr/>
          </p:nvCxnSpPr>
          <p:spPr>
            <a:xfrm>
              <a:off x="1427523" y="3865261"/>
              <a:ext cx="325110" cy="35975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ลูกศรเชื่อมต่อแบบตรง 32"/>
            <p:cNvCxnSpPr>
              <a:stCxn id="25" idx="5"/>
              <a:endCxn id="26" idx="0"/>
            </p:cNvCxnSpPr>
            <p:nvPr/>
          </p:nvCxnSpPr>
          <p:spPr>
            <a:xfrm>
              <a:off x="2066541" y="4595332"/>
              <a:ext cx="303742" cy="37566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3" name="วงรี 52"/>
            <p:cNvSpPr/>
            <p:nvPr/>
          </p:nvSpPr>
          <p:spPr>
            <a:xfrm>
              <a:off x="1622607" y="2513482"/>
              <a:ext cx="443934" cy="523711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5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54" name="วงรี 53"/>
            <p:cNvSpPr/>
            <p:nvPr/>
          </p:nvSpPr>
          <p:spPr>
            <a:xfrm>
              <a:off x="1048602" y="3418246"/>
              <a:ext cx="443934" cy="523711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2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55" name="วงรี 54"/>
            <p:cNvSpPr/>
            <p:nvPr/>
          </p:nvSpPr>
          <p:spPr>
            <a:xfrm>
              <a:off x="2085259" y="1498621"/>
              <a:ext cx="443934" cy="523711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7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56" name="วงรี 55"/>
            <p:cNvSpPr/>
            <p:nvPr/>
          </p:nvSpPr>
          <p:spPr>
            <a:xfrm>
              <a:off x="2594082" y="2492295"/>
              <a:ext cx="443934" cy="523711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8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57" name="วงรี 56"/>
            <p:cNvSpPr/>
            <p:nvPr/>
          </p:nvSpPr>
          <p:spPr>
            <a:xfrm>
              <a:off x="2990192" y="3513469"/>
              <a:ext cx="443934" cy="523711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9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cxnSp>
          <p:nvCxnSpPr>
            <p:cNvPr id="59" name="ลูกศรเชื่อมต่อแบบตรง 58"/>
            <p:cNvCxnSpPr>
              <a:stCxn id="53" idx="3"/>
              <a:endCxn id="54" idx="7"/>
            </p:cNvCxnSpPr>
            <p:nvPr/>
          </p:nvCxnSpPr>
          <p:spPr>
            <a:xfrm flipH="1">
              <a:off x="1427523" y="2960497"/>
              <a:ext cx="260097" cy="53444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ลูกศรเชื่อมต่อแบบตรง 59"/>
            <p:cNvCxnSpPr>
              <a:stCxn id="55" idx="3"/>
              <a:endCxn id="53" idx="0"/>
            </p:cNvCxnSpPr>
            <p:nvPr/>
          </p:nvCxnSpPr>
          <p:spPr>
            <a:xfrm flipH="1">
              <a:off x="1844574" y="1945636"/>
              <a:ext cx="305698" cy="56784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ลูกศรเชื่อมต่อแบบตรง 60"/>
            <p:cNvCxnSpPr>
              <a:stCxn id="55" idx="5"/>
              <a:endCxn id="56" idx="0"/>
            </p:cNvCxnSpPr>
            <p:nvPr/>
          </p:nvCxnSpPr>
          <p:spPr>
            <a:xfrm>
              <a:off x="2464180" y="1945636"/>
              <a:ext cx="351869" cy="54665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ลูกศรเชื่อมต่อแบบตรง 62"/>
            <p:cNvCxnSpPr>
              <a:stCxn id="56" idx="5"/>
              <a:endCxn id="57" idx="0"/>
            </p:cNvCxnSpPr>
            <p:nvPr/>
          </p:nvCxnSpPr>
          <p:spPr>
            <a:xfrm>
              <a:off x="2973003" y="2939310"/>
              <a:ext cx="239156" cy="57415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4" name="ชื่อเรื่อง 1"/>
            <p:cNvSpPr txBox="1">
              <a:spLocks/>
            </p:cNvSpPr>
            <p:nvPr/>
          </p:nvSpPr>
          <p:spPr>
            <a:xfrm>
              <a:off x="1066221" y="3961125"/>
              <a:ext cx="506940" cy="449048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000" dirty="0">
                  <a:solidFill>
                    <a:srgbClr val="FF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RH</a:t>
              </a:r>
              <a:endParaRPr lang="th-TH" sz="20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65" name="ชื่อเรื่อง 1"/>
            <p:cNvSpPr txBox="1">
              <a:spLocks/>
            </p:cNvSpPr>
            <p:nvPr/>
          </p:nvSpPr>
          <p:spPr>
            <a:xfrm>
              <a:off x="2970879" y="4037180"/>
              <a:ext cx="506940" cy="449048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0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EH</a:t>
              </a:r>
              <a:endParaRPr lang="th-TH" sz="2000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67" name="ชื่อเรื่อง 1"/>
            <p:cNvSpPr txBox="1">
              <a:spLocks/>
            </p:cNvSpPr>
            <p:nvPr/>
          </p:nvSpPr>
          <p:spPr>
            <a:xfrm>
              <a:off x="2116813" y="1996178"/>
              <a:ext cx="506940" cy="449048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0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LH</a:t>
              </a:r>
              <a:endParaRPr lang="th-TH" sz="2000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69" name="ชื่อเรื่อง 1"/>
            <p:cNvSpPr txBox="1">
              <a:spLocks/>
            </p:cNvSpPr>
            <p:nvPr/>
          </p:nvSpPr>
          <p:spPr>
            <a:xfrm>
              <a:off x="2629007" y="3017352"/>
              <a:ext cx="506940" cy="449048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0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RH</a:t>
              </a:r>
              <a:endParaRPr lang="th-TH" sz="2000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89" name="ชื่อเรื่อง 1"/>
            <p:cNvSpPr txBox="1">
              <a:spLocks/>
            </p:cNvSpPr>
            <p:nvPr/>
          </p:nvSpPr>
          <p:spPr>
            <a:xfrm>
              <a:off x="1651373" y="3022520"/>
              <a:ext cx="506940" cy="449048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0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LH</a:t>
              </a:r>
              <a:endParaRPr lang="th-TH" sz="2000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38" name="วงรี 37"/>
            <p:cNvSpPr/>
            <p:nvPr/>
          </p:nvSpPr>
          <p:spPr>
            <a:xfrm>
              <a:off x="2085259" y="3437414"/>
              <a:ext cx="443934" cy="523711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6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cxnSp>
          <p:nvCxnSpPr>
            <p:cNvPr id="44" name="ลูกศรเชื่อมต่อแบบตรง 43"/>
            <p:cNvCxnSpPr>
              <a:stCxn id="53" idx="5"/>
              <a:endCxn id="38" idx="0"/>
            </p:cNvCxnSpPr>
            <p:nvPr/>
          </p:nvCxnSpPr>
          <p:spPr>
            <a:xfrm>
              <a:off x="2001528" y="2960497"/>
              <a:ext cx="305698" cy="47691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1" name="ชื่อเรื่อง 1"/>
            <p:cNvSpPr txBox="1">
              <a:spLocks/>
            </p:cNvSpPr>
            <p:nvPr/>
          </p:nvSpPr>
          <p:spPr>
            <a:xfrm>
              <a:off x="464541" y="4824132"/>
              <a:ext cx="506940" cy="449048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0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EH</a:t>
              </a:r>
              <a:endParaRPr lang="th-TH" sz="2000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52" name="ชื่อเรื่อง 1"/>
            <p:cNvSpPr txBox="1">
              <a:spLocks/>
            </p:cNvSpPr>
            <p:nvPr/>
          </p:nvSpPr>
          <p:spPr>
            <a:xfrm>
              <a:off x="2210710" y="5531823"/>
              <a:ext cx="506940" cy="449048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0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EH</a:t>
              </a:r>
              <a:endParaRPr lang="th-TH" sz="2000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66" name="ชื่อเรื่อง 1"/>
            <p:cNvSpPr txBox="1">
              <a:spLocks/>
            </p:cNvSpPr>
            <p:nvPr/>
          </p:nvSpPr>
          <p:spPr>
            <a:xfrm>
              <a:off x="1746013" y="4651061"/>
              <a:ext cx="506940" cy="449048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000" dirty="0">
                  <a:solidFill>
                    <a:srgbClr val="FF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RH</a:t>
              </a:r>
              <a:endParaRPr lang="th-TH" sz="20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68" name="ชื่อเรื่อง 1"/>
            <p:cNvSpPr txBox="1">
              <a:spLocks/>
            </p:cNvSpPr>
            <p:nvPr/>
          </p:nvSpPr>
          <p:spPr>
            <a:xfrm>
              <a:off x="2338488" y="3863231"/>
              <a:ext cx="506940" cy="449048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0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EH</a:t>
              </a:r>
              <a:endParaRPr lang="th-TH" sz="2000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70" name="ส่วนโค้ง 69"/>
            <p:cNvSpPr/>
            <p:nvPr/>
          </p:nvSpPr>
          <p:spPr>
            <a:xfrm rot="17163496" flipV="1">
              <a:off x="1648413" y="4090019"/>
              <a:ext cx="698021" cy="582544"/>
            </a:xfrm>
            <a:prstGeom prst="arc">
              <a:avLst>
                <a:gd name="adj1" fmla="val 14420430"/>
                <a:gd name="adj2" fmla="val 2308222"/>
              </a:avLst>
            </a:prstGeom>
            <a:ln w="57150">
              <a:solidFill>
                <a:schemeClr val="bg1">
                  <a:lumMod val="7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grpSp>
        <p:nvGrpSpPr>
          <p:cNvPr id="48" name="กลุ่ม 47"/>
          <p:cNvGrpSpPr/>
          <p:nvPr/>
        </p:nvGrpSpPr>
        <p:grpSpPr>
          <a:xfrm>
            <a:off x="3531676" y="1719104"/>
            <a:ext cx="3523765" cy="4258672"/>
            <a:chOff x="3921629" y="1566877"/>
            <a:chExt cx="3523765" cy="4258672"/>
          </a:xfrm>
        </p:grpSpPr>
        <p:sp>
          <p:nvSpPr>
            <p:cNvPr id="71" name="วงรี 70"/>
            <p:cNvSpPr/>
            <p:nvPr/>
          </p:nvSpPr>
          <p:spPr>
            <a:xfrm>
              <a:off x="3979361" y="4864218"/>
              <a:ext cx="443934" cy="523711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1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72" name="วงรี 71"/>
            <p:cNvSpPr/>
            <p:nvPr/>
          </p:nvSpPr>
          <p:spPr>
            <a:xfrm>
              <a:off x="5064170" y="3413090"/>
              <a:ext cx="443934" cy="523711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3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73" name="วงรี 72"/>
            <p:cNvSpPr/>
            <p:nvPr/>
          </p:nvSpPr>
          <p:spPr>
            <a:xfrm>
              <a:off x="5524866" y="4235771"/>
              <a:ext cx="443934" cy="523711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4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cxnSp>
          <p:nvCxnSpPr>
            <p:cNvPr id="74" name="ลูกศรเชื่อมต่อแบบตรง 73"/>
            <p:cNvCxnSpPr>
              <a:stCxn id="78" idx="3"/>
              <a:endCxn id="71" idx="7"/>
            </p:cNvCxnSpPr>
            <p:nvPr/>
          </p:nvCxnSpPr>
          <p:spPr>
            <a:xfrm flipH="1">
              <a:off x="4358282" y="4584198"/>
              <a:ext cx="175447" cy="35671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ลูกศรเชื่อมต่อแบบตรง 74"/>
            <p:cNvCxnSpPr>
              <a:stCxn id="72" idx="3"/>
              <a:endCxn id="78" idx="7"/>
            </p:cNvCxnSpPr>
            <p:nvPr/>
          </p:nvCxnSpPr>
          <p:spPr>
            <a:xfrm flipH="1">
              <a:off x="4847637" y="3860105"/>
              <a:ext cx="281546" cy="35377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ลูกศรเชื่อมต่อแบบตรง 75"/>
            <p:cNvCxnSpPr>
              <a:stCxn id="72" idx="5"/>
              <a:endCxn id="73" idx="0"/>
            </p:cNvCxnSpPr>
            <p:nvPr/>
          </p:nvCxnSpPr>
          <p:spPr>
            <a:xfrm>
              <a:off x="5443091" y="3860105"/>
              <a:ext cx="303742" cy="37566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7" name="วงรี 76"/>
            <p:cNvSpPr/>
            <p:nvPr/>
          </p:nvSpPr>
          <p:spPr>
            <a:xfrm>
              <a:off x="5590182" y="2581738"/>
              <a:ext cx="443934" cy="523711"/>
            </a:xfrm>
            <a:prstGeom prst="ellipse">
              <a:avLst/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5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78" name="วงรี 77"/>
            <p:cNvSpPr/>
            <p:nvPr/>
          </p:nvSpPr>
          <p:spPr>
            <a:xfrm>
              <a:off x="4468716" y="4137183"/>
              <a:ext cx="443934" cy="523711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2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79" name="วงรี 78"/>
            <p:cNvSpPr/>
            <p:nvPr/>
          </p:nvSpPr>
          <p:spPr>
            <a:xfrm>
              <a:off x="6052834" y="1566877"/>
              <a:ext cx="443934" cy="523711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7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80" name="วงรี 79"/>
            <p:cNvSpPr/>
            <p:nvPr/>
          </p:nvSpPr>
          <p:spPr>
            <a:xfrm>
              <a:off x="6561657" y="2560551"/>
              <a:ext cx="443934" cy="523711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8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81" name="วงรี 80"/>
            <p:cNvSpPr/>
            <p:nvPr/>
          </p:nvSpPr>
          <p:spPr>
            <a:xfrm>
              <a:off x="6957767" y="3581725"/>
              <a:ext cx="443934" cy="523711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9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cxnSp>
          <p:nvCxnSpPr>
            <p:cNvPr id="82" name="ลูกศรเชื่อมต่อแบบตรง 81"/>
            <p:cNvCxnSpPr>
              <a:stCxn id="77" idx="3"/>
              <a:endCxn id="72" idx="7"/>
            </p:cNvCxnSpPr>
            <p:nvPr/>
          </p:nvCxnSpPr>
          <p:spPr>
            <a:xfrm flipH="1">
              <a:off x="5443091" y="3028753"/>
              <a:ext cx="212104" cy="46103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ลูกศรเชื่อมต่อแบบตรง 82"/>
            <p:cNvCxnSpPr>
              <a:stCxn id="79" idx="3"/>
              <a:endCxn id="77" idx="0"/>
            </p:cNvCxnSpPr>
            <p:nvPr/>
          </p:nvCxnSpPr>
          <p:spPr>
            <a:xfrm flipH="1">
              <a:off x="5812149" y="2013892"/>
              <a:ext cx="305698" cy="56784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ลูกศรเชื่อมต่อแบบตรง 83"/>
            <p:cNvCxnSpPr>
              <a:stCxn id="79" idx="5"/>
              <a:endCxn id="80" idx="0"/>
            </p:cNvCxnSpPr>
            <p:nvPr/>
          </p:nvCxnSpPr>
          <p:spPr>
            <a:xfrm>
              <a:off x="6431755" y="2013892"/>
              <a:ext cx="351869" cy="54665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5" name="ลูกศรเชื่อมต่อแบบตรง 84"/>
            <p:cNvCxnSpPr>
              <a:stCxn id="80" idx="5"/>
              <a:endCxn id="81" idx="0"/>
            </p:cNvCxnSpPr>
            <p:nvPr/>
          </p:nvCxnSpPr>
          <p:spPr>
            <a:xfrm>
              <a:off x="6940578" y="3007566"/>
              <a:ext cx="239156" cy="57415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6" name="ชื่อเรื่อง 1"/>
            <p:cNvSpPr txBox="1">
              <a:spLocks/>
            </p:cNvSpPr>
            <p:nvPr/>
          </p:nvSpPr>
          <p:spPr>
            <a:xfrm>
              <a:off x="4516144" y="4626036"/>
              <a:ext cx="506940" cy="449048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0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LH</a:t>
              </a:r>
              <a:endParaRPr lang="th-TH" sz="2000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87" name="ชื่อเรื่อง 1"/>
            <p:cNvSpPr txBox="1">
              <a:spLocks/>
            </p:cNvSpPr>
            <p:nvPr/>
          </p:nvSpPr>
          <p:spPr>
            <a:xfrm>
              <a:off x="6938454" y="4105436"/>
              <a:ext cx="506940" cy="449048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0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EH</a:t>
              </a:r>
              <a:endParaRPr lang="th-TH" sz="2000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90" name="ชื่อเรื่อง 1"/>
            <p:cNvSpPr txBox="1">
              <a:spLocks/>
            </p:cNvSpPr>
            <p:nvPr/>
          </p:nvSpPr>
          <p:spPr>
            <a:xfrm>
              <a:off x="6084388" y="2064434"/>
              <a:ext cx="506940" cy="449048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000" dirty="0">
                  <a:solidFill>
                    <a:srgbClr val="FF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LH</a:t>
              </a:r>
              <a:endParaRPr lang="th-TH" sz="20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91" name="ชื่อเรื่อง 1"/>
            <p:cNvSpPr txBox="1">
              <a:spLocks/>
            </p:cNvSpPr>
            <p:nvPr/>
          </p:nvSpPr>
          <p:spPr>
            <a:xfrm>
              <a:off x="6596582" y="3085608"/>
              <a:ext cx="506940" cy="449048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0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RH</a:t>
              </a:r>
              <a:endParaRPr lang="th-TH" sz="2000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92" name="ชื่อเรื่อง 1"/>
            <p:cNvSpPr txBox="1">
              <a:spLocks/>
            </p:cNvSpPr>
            <p:nvPr/>
          </p:nvSpPr>
          <p:spPr>
            <a:xfrm>
              <a:off x="5618948" y="3090776"/>
              <a:ext cx="506940" cy="449048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000" dirty="0">
                  <a:solidFill>
                    <a:srgbClr val="FF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LH</a:t>
              </a:r>
              <a:endParaRPr lang="th-TH" sz="20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93" name="วงรี 92"/>
            <p:cNvSpPr/>
            <p:nvPr/>
          </p:nvSpPr>
          <p:spPr>
            <a:xfrm>
              <a:off x="6052834" y="3505670"/>
              <a:ext cx="443934" cy="523711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6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cxnSp>
          <p:nvCxnSpPr>
            <p:cNvPr id="94" name="ลูกศรเชื่อมต่อแบบตรง 93"/>
            <p:cNvCxnSpPr>
              <a:stCxn id="77" idx="5"/>
              <a:endCxn id="93" idx="0"/>
            </p:cNvCxnSpPr>
            <p:nvPr/>
          </p:nvCxnSpPr>
          <p:spPr>
            <a:xfrm>
              <a:off x="5969103" y="3028753"/>
              <a:ext cx="305698" cy="47691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5" name="ชื่อเรื่อง 1"/>
            <p:cNvSpPr txBox="1">
              <a:spLocks/>
            </p:cNvSpPr>
            <p:nvPr/>
          </p:nvSpPr>
          <p:spPr>
            <a:xfrm>
              <a:off x="3921629" y="5376501"/>
              <a:ext cx="506940" cy="449048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0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EH</a:t>
              </a:r>
              <a:endParaRPr lang="th-TH" sz="2000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96" name="ชื่อเรื่อง 1"/>
            <p:cNvSpPr txBox="1">
              <a:spLocks/>
            </p:cNvSpPr>
            <p:nvPr/>
          </p:nvSpPr>
          <p:spPr>
            <a:xfrm>
              <a:off x="5587260" y="4796596"/>
              <a:ext cx="506940" cy="449048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0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EH</a:t>
              </a:r>
              <a:endParaRPr lang="th-TH" sz="2000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97" name="ชื่อเรื่อง 1"/>
            <p:cNvSpPr txBox="1">
              <a:spLocks/>
            </p:cNvSpPr>
            <p:nvPr/>
          </p:nvSpPr>
          <p:spPr>
            <a:xfrm>
              <a:off x="5122563" y="3915834"/>
              <a:ext cx="506940" cy="449048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0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LH</a:t>
              </a:r>
              <a:endParaRPr lang="th-TH" sz="2000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98" name="ชื่อเรื่อง 1"/>
            <p:cNvSpPr txBox="1">
              <a:spLocks/>
            </p:cNvSpPr>
            <p:nvPr/>
          </p:nvSpPr>
          <p:spPr>
            <a:xfrm>
              <a:off x="6306063" y="3931487"/>
              <a:ext cx="506940" cy="449048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0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EH</a:t>
              </a:r>
              <a:endParaRPr lang="th-TH" sz="2000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99" name="ส่วนโค้ง 98"/>
            <p:cNvSpPr/>
            <p:nvPr/>
          </p:nvSpPr>
          <p:spPr>
            <a:xfrm rot="14437095">
              <a:off x="5249730" y="2435666"/>
              <a:ext cx="698021" cy="606269"/>
            </a:xfrm>
            <a:prstGeom prst="arc">
              <a:avLst>
                <a:gd name="adj1" fmla="val 14420430"/>
                <a:gd name="adj2" fmla="val 2308222"/>
              </a:avLst>
            </a:prstGeom>
            <a:ln w="57150">
              <a:solidFill>
                <a:schemeClr val="bg1">
                  <a:lumMod val="7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sp>
        <p:nvSpPr>
          <p:cNvPr id="100" name="วงรี 99"/>
          <p:cNvSpPr/>
          <p:nvPr/>
        </p:nvSpPr>
        <p:spPr>
          <a:xfrm>
            <a:off x="7889799" y="4237010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1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101" name="วงรี 100"/>
          <p:cNvSpPr/>
          <p:nvPr/>
        </p:nvSpPr>
        <p:spPr>
          <a:xfrm>
            <a:off x="8966635" y="2664988"/>
            <a:ext cx="443934" cy="523711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3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102" name="วงรี 101"/>
          <p:cNvSpPr/>
          <p:nvPr/>
        </p:nvSpPr>
        <p:spPr>
          <a:xfrm>
            <a:off x="9427331" y="3487669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4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cxnSp>
        <p:nvCxnSpPr>
          <p:cNvPr id="103" name="ลูกศรเชื่อมต่อแบบตรง 102"/>
          <p:cNvCxnSpPr>
            <a:stCxn id="107" idx="3"/>
            <a:endCxn id="100" idx="7"/>
          </p:cNvCxnSpPr>
          <p:nvPr/>
        </p:nvCxnSpPr>
        <p:spPr>
          <a:xfrm flipH="1">
            <a:off x="8268720" y="3881308"/>
            <a:ext cx="185091" cy="43239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ลูกศรเชื่อมต่อแบบตรง 103"/>
          <p:cNvCxnSpPr>
            <a:stCxn id="101" idx="3"/>
            <a:endCxn id="107" idx="7"/>
          </p:cNvCxnSpPr>
          <p:nvPr/>
        </p:nvCxnSpPr>
        <p:spPr>
          <a:xfrm flipH="1">
            <a:off x="8767719" y="3112003"/>
            <a:ext cx="263929" cy="39898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ลูกศรเชื่อมต่อแบบตรง 104"/>
          <p:cNvCxnSpPr>
            <a:stCxn id="101" idx="5"/>
            <a:endCxn id="102" idx="0"/>
          </p:cNvCxnSpPr>
          <p:nvPr/>
        </p:nvCxnSpPr>
        <p:spPr>
          <a:xfrm>
            <a:off x="9345556" y="3112003"/>
            <a:ext cx="303742" cy="37566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6" name="วงรี 105"/>
          <p:cNvSpPr/>
          <p:nvPr/>
        </p:nvSpPr>
        <p:spPr>
          <a:xfrm>
            <a:off x="9492647" y="1833636"/>
            <a:ext cx="443934" cy="523711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5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107" name="วงรี 106"/>
          <p:cNvSpPr/>
          <p:nvPr/>
        </p:nvSpPr>
        <p:spPr>
          <a:xfrm>
            <a:off x="8388798" y="3434293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2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108" name="วงรี 107"/>
          <p:cNvSpPr/>
          <p:nvPr/>
        </p:nvSpPr>
        <p:spPr>
          <a:xfrm>
            <a:off x="10309591" y="2673724"/>
            <a:ext cx="443934" cy="523711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7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109" name="วงรี 108"/>
          <p:cNvSpPr/>
          <p:nvPr/>
        </p:nvSpPr>
        <p:spPr>
          <a:xfrm>
            <a:off x="10818414" y="3667398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8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110" name="วงรี 109"/>
          <p:cNvSpPr/>
          <p:nvPr/>
        </p:nvSpPr>
        <p:spPr>
          <a:xfrm>
            <a:off x="11203250" y="4359607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9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cxnSp>
        <p:nvCxnSpPr>
          <p:cNvPr id="111" name="ลูกศรเชื่อมต่อแบบตรง 110"/>
          <p:cNvCxnSpPr>
            <a:stCxn id="106" idx="3"/>
            <a:endCxn id="101" idx="7"/>
          </p:cNvCxnSpPr>
          <p:nvPr/>
        </p:nvCxnSpPr>
        <p:spPr>
          <a:xfrm flipH="1">
            <a:off x="9345556" y="2280651"/>
            <a:ext cx="212104" cy="46103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ลูกศรเชื่อมต่อแบบตรง 111"/>
          <p:cNvCxnSpPr>
            <a:stCxn id="108" idx="3"/>
            <a:endCxn id="120" idx="0"/>
          </p:cNvCxnSpPr>
          <p:nvPr/>
        </p:nvCxnSpPr>
        <p:spPr>
          <a:xfrm flipH="1">
            <a:off x="10303676" y="3120739"/>
            <a:ext cx="70928" cy="43041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ลูกศรเชื่อมต่อแบบตรง 112"/>
          <p:cNvCxnSpPr>
            <a:stCxn id="108" idx="5"/>
          </p:cNvCxnSpPr>
          <p:nvPr/>
        </p:nvCxnSpPr>
        <p:spPr>
          <a:xfrm>
            <a:off x="10688512" y="3120739"/>
            <a:ext cx="351869" cy="54665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ลูกศรเชื่อมต่อแบบตรง 113"/>
          <p:cNvCxnSpPr>
            <a:stCxn id="109" idx="5"/>
            <a:endCxn id="110" idx="0"/>
          </p:cNvCxnSpPr>
          <p:nvPr/>
        </p:nvCxnSpPr>
        <p:spPr>
          <a:xfrm>
            <a:off x="11197335" y="4114413"/>
            <a:ext cx="227882" cy="24519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5" name="ชื่อเรื่อง 1"/>
          <p:cNvSpPr txBox="1">
            <a:spLocks/>
          </p:cNvSpPr>
          <p:nvPr/>
        </p:nvSpPr>
        <p:spPr>
          <a:xfrm>
            <a:off x="8418609" y="3877934"/>
            <a:ext cx="50694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LH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16" name="ชื่อเรื่อง 1"/>
          <p:cNvSpPr txBox="1">
            <a:spLocks/>
          </p:cNvSpPr>
          <p:nvPr/>
        </p:nvSpPr>
        <p:spPr>
          <a:xfrm>
            <a:off x="11262348" y="4819844"/>
            <a:ext cx="50694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EH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17" name="ชื่อเรื่อง 1"/>
          <p:cNvSpPr txBox="1">
            <a:spLocks/>
          </p:cNvSpPr>
          <p:nvPr/>
        </p:nvSpPr>
        <p:spPr>
          <a:xfrm>
            <a:off x="10272173" y="3163725"/>
            <a:ext cx="50694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RH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18" name="ชื่อเรื่อง 1"/>
          <p:cNvSpPr txBox="1">
            <a:spLocks/>
          </p:cNvSpPr>
          <p:nvPr/>
        </p:nvSpPr>
        <p:spPr>
          <a:xfrm>
            <a:off x="10848085" y="4139645"/>
            <a:ext cx="50694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RH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19" name="ชื่อเรื่อง 1"/>
          <p:cNvSpPr txBox="1">
            <a:spLocks/>
          </p:cNvSpPr>
          <p:nvPr/>
        </p:nvSpPr>
        <p:spPr>
          <a:xfrm>
            <a:off x="9521413" y="2342674"/>
            <a:ext cx="50694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EH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0" name="วงรี 119"/>
          <p:cNvSpPr/>
          <p:nvPr/>
        </p:nvSpPr>
        <p:spPr>
          <a:xfrm>
            <a:off x="10081709" y="3551151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6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cxnSp>
        <p:nvCxnSpPr>
          <p:cNvPr id="121" name="ลูกศรเชื่อมต่อแบบตรง 120"/>
          <p:cNvCxnSpPr>
            <a:stCxn id="106" idx="5"/>
            <a:endCxn id="108" idx="1"/>
          </p:cNvCxnSpPr>
          <p:nvPr/>
        </p:nvCxnSpPr>
        <p:spPr>
          <a:xfrm>
            <a:off x="9871568" y="2280651"/>
            <a:ext cx="503036" cy="46976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2" name="ชื่อเรื่อง 1"/>
          <p:cNvSpPr txBox="1">
            <a:spLocks/>
          </p:cNvSpPr>
          <p:nvPr/>
        </p:nvSpPr>
        <p:spPr>
          <a:xfrm>
            <a:off x="7858296" y="4732647"/>
            <a:ext cx="50694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EH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3" name="ชื่อเรื่อง 1"/>
          <p:cNvSpPr txBox="1">
            <a:spLocks/>
          </p:cNvSpPr>
          <p:nvPr/>
        </p:nvSpPr>
        <p:spPr>
          <a:xfrm>
            <a:off x="9489725" y="4048494"/>
            <a:ext cx="50694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EH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4" name="ชื่อเรื่อง 1"/>
          <p:cNvSpPr txBox="1">
            <a:spLocks/>
          </p:cNvSpPr>
          <p:nvPr/>
        </p:nvSpPr>
        <p:spPr>
          <a:xfrm>
            <a:off x="9025028" y="3167732"/>
            <a:ext cx="50694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LH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5" name="ชื่อเรื่อง 1"/>
          <p:cNvSpPr txBox="1">
            <a:spLocks/>
          </p:cNvSpPr>
          <p:nvPr/>
        </p:nvSpPr>
        <p:spPr>
          <a:xfrm>
            <a:off x="10070626" y="4066231"/>
            <a:ext cx="50694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EH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341924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ชื่อเรื่อง 1"/>
          <p:cNvSpPr txBox="1">
            <a:spLocks/>
          </p:cNvSpPr>
          <p:nvPr/>
        </p:nvSpPr>
        <p:spPr>
          <a:xfrm>
            <a:off x="0" y="6408952"/>
            <a:ext cx="1219200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[3] โอภาส เอี่ยมสิริวงศ์, "โครงสร้างข้อมูล (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Data Structures)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เพื่อการออกแบบโปรแกรมคอมพิวเตอร์", บริษัท ซีเอ็ด</a:t>
            </a:r>
            <a:r>
              <a:rPr lang="th-TH" sz="20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ยูเคชั่น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จำกัด., กรุงเทพฯ, 2549.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P.245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7" name="ชื่อเรื่อง 1"/>
          <p:cNvSpPr txBox="1">
            <a:spLocks/>
          </p:cNvSpPr>
          <p:nvPr/>
        </p:nvSpPr>
        <p:spPr>
          <a:xfrm>
            <a:off x="7872" y="1"/>
            <a:ext cx="12175501" cy="7392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ปรับท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รีให้สมดุล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(Balancing Trees) – </a:t>
            </a:r>
            <a:r>
              <a:rPr lang="en-US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Right to Left</a:t>
            </a:r>
            <a:endParaRPr lang="th-TH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9" name="ชื่อเรื่อง 1"/>
          <p:cNvSpPr txBox="1">
            <a:spLocks/>
          </p:cNvSpPr>
          <p:nvPr/>
        </p:nvSpPr>
        <p:spPr>
          <a:xfrm>
            <a:off x="0" y="749311"/>
            <a:ext cx="12175501" cy="7392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โจทย์ชวนคิด ว่าจะ</a:t>
            </a:r>
            <a:r>
              <a:rPr lang="th-TH" sz="3200" i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ปรับท</a:t>
            </a:r>
            <a:r>
              <a:rPr lang="th-TH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รีให้สมดุลต้องทำอย่างไร</a:t>
            </a:r>
          </a:p>
        </p:txBody>
      </p:sp>
      <p:grpSp>
        <p:nvGrpSpPr>
          <p:cNvPr id="49" name="กลุ่ม 48"/>
          <p:cNvGrpSpPr/>
          <p:nvPr/>
        </p:nvGrpSpPr>
        <p:grpSpPr>
          <a:xfrm>
            <a:off x="909483" y="1932207"/>
            <a:ext cx="2983699" cy="3996088"/>
            <a:chOff x="450427" y="1498621"/>
            <a:chExt cx="2983699" cy="3996088"/>
          </a:xfrm>
        </p:grpSpPr>
        <p:sp>
          <p:nvSpPr>
            <p:cNvPr id="24" name="วงรี 23"/>
            <p:cNvSpPr/>
            <p:nvPr/>
          </p:nvSpPr>
          <p:spPr>
            <a:xfrm>
              <a:off x="450427" y="4277138"/>
              <a:ext cx="443934" cy="523711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0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25" name="วงรี 24"/>
            <p:cNvSpPr/>
            <p:nvPr/>
          </p:nvSpPr>
          <p:spPr>
            <a:xfrm>
              <a:off x="1687620" y="4148317"/>
              <a:ext cx="443934" cy="523711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2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26" name="วงรี 25"/>
            <p:cNvSpPr/>
            <p:nvPr/>
          </p:nvSpPr>
          <p:spPr>
            <a:xfrm>
              <a:off x="2148316" y="4970998"/>
              <a:ext cx="443934" cy="523711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3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cxnSp>
          <p:nvCxnSpPr>
            <p:cNvPr id="31" name="ลูกศรเชื่อมต่อแบบตรง 30"/>
            <p:cNvCxnSpPr>
              <a:stCxn id="54" idx="3"/>
              <a:endCxn id="24" idx="7"/>
            </p:cNvCxnSpPr>
            <p:nvPr/>
          </p:nvCxnSpPr>
          <p:spPr>
            <a:xfrm flipH="1">
              <a:off x="829348" y="3865261"/>
              <a:ext cx="284267" cy="48857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ลูกศรเชื่อมต่อแบบตรง 31"/>
            <p:cNvCxnSpPr>
              <a:stCxn id="54" idx="5"/>
              <a:endCxn id="25" idx="1"/>
            </p:cNvCxnSpPr>
            <p:nvPr/>
          </p:nvCxnSpPr>
          <p:spPr>
            <a:xfrm>
              <a:off x="1427523" y="3865261"/>
              <a:ext cx="325110" cy="35975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ลูกศรเชื่อมต่อแบบตรง 32"/>
            <p:cNvCxnSpPr>
              <a:stCxn id="25" idx="5"/>
              <a:endCxn id="26" idx="0"/>
            </p:cNvCxnSpPr>
            <p:nvPr/>
          </p:nvCxnSpPr>
          <p:spPr>
            <a:xfrm>
              <a:off x="2066541" y="4595332"/>
              <a:ext cx="303742" cy="37566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3" name="วงรี 52"/>
            <p:cNvSpPr/>
            <p:nvPr/>
          </p:nvSpPr>
          <p:spPr>
            <a:xfrm>
              <a:off x="1622607" y="2513482"/>
              <a:ext cx="443934" cy="523711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5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54" name="วงรี 53"/>
            <p:cNvSpPr/>
            <p:nvPr/>
          </p:nvSpPr>
          <p:spPr>
            <a:xfrm>
              <a:off x="1048602" y="3418246"/>
              <a:ext cx="443934" cy="523711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1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55" name="วงรี 54"/>
            <p:cNvSpPr/>
            <p:nvPr/>
          </p:nvSpPr>
          <p:spPr>
            <a:xfrm>
              <a:off x="2085259" y="1498621"/>
              <a:ext cx="443934" cy="523711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7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56" name="วงรี 55"/>
            <p:cNvSpPr/>
            <p:nvPr/>
          </p:nvSpPr>
          <p:spPr>
            <a:xfrm>
              <a:off x="2594082" y="2492295"/>
              <a:ext cx="443934" cy="523711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8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57" name="วงรี 56"/>
            <p:cNvSpPr/>
            <p:nvPr/>
          </p:nvSpPr>
          <p:spPr>
            <a:xfrm>
              <a:off x="2990192" y="3513469"/>
              <a:ext cx="443934" cy="523711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9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cxnSp>
          <p:nvCxnSpPr>
            <p:cNvPr id="59" name="ลูกศรเชื่อมต่อแบบตรง 58"/>
            <p:cNvCxnSpPr>
              <a:stCxn id="53" idx="3"/>
              <a:endCxn id="54" idx="7"/>
            </p:cNvCxnSpPr>
            <p:nvPr/>
          </p:nvCxnSpPr>
          <p:spPr>
            <a:xfrm flipH="1">
              <a:off x="1427523" y="2960497"/>
              <a:ext cx="260097" cy="53444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ลูกศรเชื่อมต่อแบบตรง 59"/>
            <p:cNvCxnSpPr>
              <a:stCxn id="55" idx="3"/>
              <a:endCxn id="53" idx="0"/>
            </p:cNvCxnSpPr>
            <p:nvPr/>
          </p:nvCxnSpPr>
          <p:spPr>
            <a:xfrm flipH="1">
              <a:off x="1844574" y="1945636"/>
              <a:ext cx="305698" cy="56784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ลูกศรเชื่อมต่อแบบตรง 60"/>
            <p:cNvCxnSpPr>
              <a:stCxn id="55" idx="5"/>
              <a:endCxn id="56" idx="0"/>
            </p:cNvCxnSpPr>
            <p:nvPr/>
          </p:nvCxnSpPr>
          <p:spPr>
            <a:xfrm>
              <a:off x="2464180" y="1945636"/>
              <a:ext cx="351869" cy="54665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ลูกศรเชื่อมต่อแบบตรง 62"/>
            <p:cNvCxnSpPr>
              <a:stCxn id="56" idx="5"/>
              <a:endCxn id="57" idx="0"/>
            </p:cNvCxnSpPr>
            <p:nvPr/>
          </p:nvCxnSpPr>
          <p:spPr>
            <a:xfrm>
              <a:off x="2973003" y="2939310"/>
              <a:ext cx="239156" cy="57415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วงรี 37"/>
            <p:cNvSpPr/>
            <p:nvPr/>
          </p:nvSpPr>
          <p:spPr>
            <a:xfrm>
              <a:off x="2085259" y="3437414"/>
              <a:ext cx="443934" cy="523711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6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cxnSp>
          <p:nvCxnSpPr>
            <p:cNvPr id="44" name="ลูกศรเชื่อมต่อแบบตรง 43"/>
            <p:cNvCxnSpPr>
              <a:stCxn id="53" idx="5"/>
              <a:endCxn id="38" idx="0"/>
            </p:cNvCxnSpPr>
            <p:nvPr/>
          </p:nvCxnSpPr>
          <p:spPr>
            <a:xfrm>
              <a:off x="2001528" y="2960497"/>
              <a:ext cx="305698" cy="47691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8" name="กลุ่ม 47"/>
          <p:cNvGrpSpPr/>
          <p:nvPr/>
        </p:nvGrpSpPr>
        <p:grpSpPr>
          <a:xfrm>
            <a:off x="6442368" y="1916688"/>
            <a:ext cx="3839694" cy="3821052"/>
            <a:chOff x="3979361" y="1566877"/>
            <a:chExt cx="3839694" cy="3821052"/>
          </a:xfrm>
        </p:grpSpPr>
        <p:sp>
          <p:nvSpPr>
            <p:cNvPr id="71" name="วงรี 70"/>
            <p:cNvSpPr/>
            <p:nvPr/>
          </p:nvSpPr>
          <p:spPr>
            <a:xfrm>
              <a:off x="3979361" y="4864218"/>
              <a:ext cx="443934" cy="523711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1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72" name="วงรี 71"/>
            <p:cNvSpPr/>
            <p:nvPr/>
          </p:nvSpPr>
          <p:spPr>
            <a:xfrm>
              <a:off x="5064170" y="3413090"/>
              <a:ext cx="443934" cy="523711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3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73" name="วงรี 72"/>
            <p:cNvSpPr/>
            <p:nvPr/>
          </p:nvSpPr>
          <p:spPr>
            <a:xfrm>
              <a:off x="5524866" y="4235771"/>
              <a:ext cx="443934" cy="523711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4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cxnSp>
          <p:nvCxnSpPr>
            <p:cNvPr id="74" name="ลูกศรเชื่อมต่อแบบตรง 73"/>
            <p:cNvCxnSpPr>
              <a:stCxn id="78" idx="3"/>
              <a:endCxn id="71" idx="7"/>
            </p:cNvCxnSpPr>
            <p:nvPr/>
          </p:nvCxnSpPr>
          <p:spPr>
            <a:xfrm flipH="1">
              <a:off x="4358282" y="4584198"/>
              <a:ext cx="175447" cy="35671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ลูกศรเชื่อมต่อแบบตรง 74"/>
            <p:cNvCxnSpPr>
              <a:stCxn id="72" idx="3"/>
              <a:endCxn id="78" idx="7"/>
            </p:cNvCxnSpPr>
            <p:nvPr/>
          </p:nvCxnSpPr>
          <p:spPr>
            <a:xfrm flipH="1">
              <a:off x="4847637" y="3860105"/>
              <a:ext cx="281546" cy="35377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ลูกศรเชื่อมต่อแบบตรง 75"/>
            <p:cNvCxnSpPr>
              <a:stCxn id="72" idx="5"/>
              <a:endCxn id="73" idx="0"/>
            </p:cNvCxnSpPr>
            <p:nvPr/>
          </p:nvCxnSpPr>
          <p:spPr>
            <a:xfrm>
              <a:off x="5443091" y="3860105"/>
              <a:ext cx="303742" cy="37566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7" name="วงรี 76"/>
            <p:cNvSpPr/>
            <p:nvPr/>
          </p:nvSpPr>
          <p:spPr>
            <a:xfrm>
              <a:off x="5590182" y="2581738"/>
              <a:ext cx="443934" cy="523711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5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78" name="วงรี 77"/>
            <p:cNvSpPr/>
            <p:nvPr/>
          </p:nvSpPr>
          <p:spPr>
            <a:xfrm>
              <a:off x="4468716" y="4137183"/>
              <a:ext cx="443934" cy="523711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2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79" name="วงรี 78"/>
            <p:cNvSpPr/>
            <p:nvPr/>
          </p:nvSpPr>
          <p:spPr>
            <a:xfrm>
              <a:off x="6052834" y="1566877"/>
              <a:ext cx="443934" cy="523711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8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80" name="วงรี 79"/>
            <p:cNvSpPr/>
            <p:nvPr/>
          </p:nvSpPr>
          <p:spPr>
            <a:xfrm>
              <a:off x="6561657" y="2560551"/>
              <a:ext cx="443934" cy="523711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9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81" name="วงรี 80"/>
            <p:cNvSpPr/>
            <p:nvPr/>
          </p:nvSpPr>
          <p:spPr>
            <a:xfrm>
              <a:off x="6957766" y="3581725"/>
              <a:ext cx="861289" cy="523711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10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cxnSp>
          <p:nvCxnSpPr>
            <p:cNvPr id="82" name="ลูกศรเชื่อมต่อแบบตรง 81"/>
            <p:cNvCxnSpPr>
              <a:stCxn id="77" idx="3"/>
              <a:endCxn id="72" idx="7"/>
            </p:cNvCxnSpPr>
            <p:nvPr/>
          </p:nvCxnSpPr>
          <p:spPr>
            <a:xfrm flipH="1">
              <a:off x="5443091" y="3028753"/>
              <a:ext cx="212104" cy="46103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ลูกศรเชื่อมต่อแบบตรง 82"/>
            <p:cNvCxnSpPr>
              <a:stCxn id="79" idx="3"/>
              <a:endCxn id="77" idx="0"/>
            </p:cNvCxnSpPr>
            <p:nvPr/>
          </p:nvCxnSpPr>
          <p:spPr>
            <a:xfrm flipH="1">
              <a:off x="5812149" y="2013892"/>
              <a:ext cx="305698" cy="56784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ลูกศรเชื่อมต่อแบบตรง 83"/>
            <p:cNvCxnSpPr>
              <a:stCxn id="79" idx="5"/>
              <a:endCxn id="80" idx="0"/>
            </p:cNvCxnSpPr>
            <p:nvPr/>
          </p:nvCxnSpPr>
          <p:spPr>
            <a:xfrm>
              <a:off x="6431755" y="2013892"/>
              <a:ext cx="351869" cy="54665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5" name="ลูกศรเชื่อมต่อแบบตรง 84"/>
            <p:cNvCxnSpPr>
              <a:stCxn id="80" idx="5"/>
              <a:endCxn id="81" idx="0"/>
            </p:cNvCxnSpPr>
            <p:nvPr/>
          </p:nvCxnSpPr>
          <p:spPr>
            <a:xfrm>
              <a:off x="6940578" y="3007566"/>
              <a:ext cx="447833" cy="57415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3" name="วงรี 92"/>
            <p:cNvSpPr/>
            <p:nvPr/>
          </p:nvSpPr>
          <p:spPr>
            <a:xfrm>
              <a:off x="6052834" y="3505670"/>
              <a:ext cx="443934" cy="523711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6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cxnSp>
          <p:nvCxnSpPr>
            <p:cNvPr id="94" name="ลูกศรเชื่อมต่อแบบตรง 93"/>
            <p:cNvCxnSpPr>
              <a:stCxn id="77" idx="5"/>
              <a:endCxn id="93" idx="0"/>
            </p:cNvCxnSpPr>
            <p:nvPr/>
          </p:nvCxnSpPr>
          <p:spPr>
            <a:xfrm>
              <a:off x="5969103" y="3028753"/>
              <a:ext cx="305698" cy="47691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056821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Traversal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การท่องไปใน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Binary Search Tree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มี 3 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4422" y="928159"/>
            <a:ext cx="7204792" cy="5640281"/>
          </a:xfrm>
        </p:spPr>
        <p:txBody>
          <a:bodyPr>
            <a:normAutofit lnSpcReduction="10000"/>
          </a:bodyPr>
          <a:lstStyle/>
          <a:p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Pre-order = Root Left Right</a:t>
            </a:r>
            <a:b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F B A D C E G I H</a:t>
            </a:r>
            <a:b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เช่น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+AB</a:t>
            </a:r>
          </a:p>
          <a:p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en-US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In-order = Left Root Right</a:t>
            </a:r>
            <a:b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A B C D E F G H I</a:t>
            </a:r>
            <a:b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เช่น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A+B</a:t>
            </a:r>
          </a:p>
          <a:p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Post-order = Left Right Root</a:t>
            </a:r>
            <a:b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A C E D B H I G F</a:t>
            </a:r>
            <a:b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เช่น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AB+</a:t>
            </a:r>
          </a:p>
        </p:txBody>
      </p:sp>
      <p:grpSp>
        <p:nvGrpSpPr>
          <p:cNvPr id="4" name="กลุ่ม 3"/>
          <p:cNvGrpSpPr/>
          <p:nvPr/>
        </p:nvGrpSpPr>
        <p:grpSpPr>
          <a:xfrm>
            <a:off x="5865708" y="928159"/>
            <a:ext cx="5833532" cy="3158067"/>
            <a:chOff x="2432611" y="1743611"/>
            <a:chExt cx="6582024" cy="2506357"/>
          </a:xfrm>
        </p:grpSpPr>
        <p:sp>
          <p:nvSpPr>
            <p:cNvPr id="5" name="วงรี 4"/>
            <p:cNvSpPr/>
            <p:nvPr/>
          </p:nvSpPr>
          <p:spPr>
            <a:xfrm>
              <a:off x="5448707" y="1743611"/>
              <a:ext cx="500895" cy="41563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+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6" name="วงรี 5"/>
            <p:cNvSpPr/>
            <p:nvPr/>
          </p:nvSpPr>
          <p:spPr>
            <a:xfrm>
              <a:off x="3448104" y="2792103"/>
              <a:ext cx="500895" cy="41563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-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7" name="วงรี 6"/>
            <p:cNvSpPr/>
            <p:nvPr/>
          </p:nvSpPr>
          <p:spPr>
            <a:xfrm>
              <a:off x="7498832" y="2797450"/>
              <a:ext cx="500895" cy="41563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*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8" name="วงรี 7"/>
            <p:cNvSpPr/>
            <p:nvPr/>
          </p:nvSpPr>
          <p:spPr>
            <a:xfrm>
              <a:off x="4460651" y="3825101"/>
              <a:ext cx="500895" cy="41563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b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9" name="วงรี 8"/>
            <p:cNvSpPr/>
            <p:nvPr/>
          </p:nvSpPr>
          <p:spPr>
            <a:xfrm>
              <a:off x="2432611" y="3834332"/>
              <a:ext cx="500895" cy="41563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a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10" name="วงรี 9"/>
            <p:cNvSpPr/>
            <p:nvPr/>
          </p:nvSpPr>
          <p:spPr>
            <a:xfrm>
              <a:off x="8513740" y="3815860"/>
              <a:ext cx="500895" cy="41563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d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11" name="วงรี 10"/>
            <p:cNvSpPr/>
            <p:nvPr/>
          </p:nvSpPr>
          <p:spPr>
            <a:xfrm>
              <a:off x="6467888" y="3825091"/>
              <a:ext cx="500895" cy="41563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c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cxnSp>
          <p:nvCxnSpPr>
            <p:cNvPr id="20" name="ลูกศรเชื่อมต่อแบบตรง 19"/>
            <p:cNvCxnSpPr>
              <a:stCxn id="5" idx="3"/>
              <a:endCxn id="6" idx="7"/>
            </p:cNvCxnSpPr>
            <p:nvPr/>
          </p:nvCxnSpPr>
          <p:spPr>
            <a:xfrm flipH="1">
              <a:off x="3875645" y="2098379"/>
              <a:ext cx="1646416" cy="75459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ลูกศรเชื่อมต่อแบบตรง 20"/>
            <p:cNvCxnSpPr>
              <a:stCxn id="5" idx="5"/>
              <a:endCxn id="7" idx="1"/>
            </p:cNvCxnSpPr>
            <p:nvPr/>
          </p:nvCxnSpPr>
          <p:spPr>
            <a:xfrm>
              <a:off x="5876248" y="2098379"/>
              <a:ext cx="1695938" cy="75993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ลูกศรเชื่อมต่อแบบตรง 21"/>
            <p:cNvCxnSpPr>
              <a:stCxn id="6" idx="3"/>
              <a:endCxn id="9" idx="7"/>
            </p:cNvCxnSpPr>
            <p:nvPr/>
          </p:nvCxnSpPr>
          <p:spPr>
            <a:xfrm flipH="1">
              <a:off x="2860152" y="3146871"/>
              <a:ext cx="661306" cy="74832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ลูกศรเชื่อมต่อแบบตรง 22"/>
            <p:cNvCxnSpPr>
              <a:stCxn id="6" idx="5"/>
              <a:endCxn id="8" idx="1"/>
            </p:cNvCxnSpPr>
            <p:nvPr/>
          </p:nvCxnSpPr>
          <p:spPr>
            <a:xfrm>
              <a:off x="3875645" y="3146871"/>
              <a:ext cx="658360" cy="73909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ลูกศรเชื่อมต่อแบบตรง 27"/>
            <p:cNvCxnSpPr>
              <a:stCxn id="7" idx="3"/>
              <a:endCxn id="11" idx="7"/>
            </p:cNvCxnSpPr>
            <p:nvPr/>
          </p:nvCxnSpPr>
          <p:spPr>
            <a:xfrm flipH="1">
              <a:off x="6895429" y="3152218"/>
              <a:ext cx="676757" cy="73374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ลูกศรเชื่อมต่อแบบตรง 28"/>
            <p:cNvCxnSpPr>
              <a:stCxn id="7" idx="5"/>
              <a:endCxn id="10" idx="1"/>
            </p:cNvCxnSpPr>
            <p:nvPr/>
          </p:nvCxnSpPr>
          <p:spPr>
            <a:xfrm>
              <a:off x="7926373" y="3152218"/>
              <a:ext cx="660721" cy="72451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026" name="Picture 2" descr="https://upload.wikimedia.org/wikipedia/commons/thumb/d/d4/Sorted_binary_tree_preorder.svg/220px-Sorted_binary_tree_preorder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374" y="1056391"/>
            <a:ext cx="1760914" cy="1504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สี่เหลี่ยมผืนผ้า 11"/>
          <p:cNvSpPr/>
          <p:nvPr/>
        </p:nvSpPr>
        <p:spPr>
          <a:xfrm>
            <a:off x="4846320" y="6220664"/>
            <a:ext cx="73456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th-TH" dirty="0"/>
              <a:t>https://en.wikipedia.org/wiki/Tree_traversal</a:t>
            </a:r>
          </a:p>
        </p:txBody>
      </p:sp>
      <p:pic>
        <p:nvPicPr>
          <p:cNvPr id="1028" name="Picture 4" descr="https://upload.wikimedia.org/wikipedia/commons/thumb/7/77/Sorted_binary_tree_inorder.svg/220px-Sorted_binary_tree_inorder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374" y="2838326"/>
            <a:ext cx="1874412" cy="1601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upload.wikimedia.org/wikipedia/commons/thumb/9/9d/Sorted_binary_tree_postorder.svg/220px-Sorted_binary_tree_postorder.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374" y="4901221"/>
            <a:ext cx="1951001" cy="1667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วงรี 24"/>
          <p:cNvSpPr/>
          <p:nvPr/>
        </p:nvSpPr>
        <p:spPr>
          <a:xfrm>
            <a:off x="6894262" y="4493795"/>
            <a:ext cx="443934" cy="523711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+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26" name="วงรี 25"/>
          <p:cNvSpPr/>
          <p:nvPr/>
        </p:nvSpPr>
        <p:spPr>
          <a:xfrm>
            <a:off x="6168218" y="5322560"/>
            <a:ext cx="443934" cy="523711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A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27" name="วงรี 26"/>
          <p:cNvSpPr/>
          <p:nvPr/>
        </p:nvSpPr>
        <p:spPr>
          <a:xfrm>
            <a:off x="7636159" y="5366114"/>
            <a:ext cx="443934" cy="523711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B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cxnSp>
        <p:nvCxnSpPr>
          <p:cNvPr id="34" name="ลูกศรเชื่อมต่อแบบตรง 33"/>
          <p:cNvCxnSpPr>
            <a:stCxn id="25" idx="3"/>
            <a:endCxn id="26" idx="7"/>
          </p:cNvCxnSpPr>
          <p:nvPr/>
        </p:nvCxnSpPr>
        <p:spPr>
          <a:xfrm flipH="1">
            <a:off x="6547139" y="4940810"/>
            <a:ext cx="412136" cy="45844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ลูกศรเชื่อมต่อแบบตรง 34"/>
          <p:cNvCxnSpPr>
            <a:stCxn id="25" idx="5"/>
            <a:endCxn id="27" idx="1"/>
          </p:cNvCxnSpPr>
          <p:nvPr/>
        </p:nvCxnSpPr>
        <p:spPr>
          <a:xfrm>
            <a:off x="7273183" y="4940810"/>
            <a:ext cx="427989" cy="5020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36414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Traversal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การท่องไปใน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Binary Search Tree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มี 3 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4422" y="928159"/>
            <a:ext cx="7204792" cy="5640281"/>
          </a:xfrm>
        </p:spPr>
        <p:txBody>
          <a:bodyPr>
            <a:normAutofit/>
          </a:bodyPr>
          <a:lstStyle/>
          <a:p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Pre-order = Root Left Right</a:t>
            </a:r>
            <a:b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ตอบ </a:t>
            </a:r>
            <a:r>
              <a:rPr lang="en-US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+ - a b * c d</a:t>
            </a:r>
            <a:b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ตอบ </a:t>
            </a:r>
            <a:r>
              <a:rPr lang="en-US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+AB</a:t>
            </a:r>
          </a:p>
          <a:p>
            <a:r>
              <a:rPr lang="en-US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In-order = Left Root Right</a:t>
            </a:r>
            <a:b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ตอบ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(a – b) + (c * d)</a:t>
            </a:r>
            <a:b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ตอบ </a:t>
            </a:r>
            <a:r>
              <a:rPr lang="en-US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A+B</a:t>
            </a:r>
          </a:p>
          <a:p>
            <a:r>
              <a:rPr lang="en-US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Post-order = Left Right Root</a:t>
            </a:r>
            <a:b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ตอบ </a:t>
            </a:r>
            <a:r>
              <a:rPr lang="en-US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a b – c d * +</a:t>
            </a:r>
            <a:b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ตอบ </a:t>
            </a:r>
            <a:r>
              <a:rPr lang="en-US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AB+</a:t>
            </a:r>
          </a:p>
        </p:txBody>
      </p:sp>
      <p:grpSp>
        <p:nvGrpSpPr>
          <p:cNvPr id="4" name="กลุ่ม 3"/>
          <p:cNvGrpSpPr/>
          <p:nvPr/>
        </p:nvGrpSpPr>
        <p:grpSpPr>
          <a:xfrm>
            <a:off x="5865708" y="928159"/>
            <a:ext cx="5833532" cy="3158067"/>
            <a:chOff x="2432611" y="1743611"/>
            <a:chExt cx="6582024" cy="2506357"/>
          </a:xfrm>
        </p:grpSpPr>
        <p:sp>
          <p:nvSpPr>
            <p:cNvPr id="5" name="วงรี 4"/>
            <p:cNvSpPr/>
            <p:nvPr/>
          </p:nvSpPr>
          <p:spPr>
            <a:xfrm>
              <a:off x="5448707" y="1743611"/>
              <a:ext cx="500895" cy="41563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+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6" name="วงรี 5"/>
            <p:cNvSpPr/>
            <p:nvPr/>
          </p:nvSpPr>
          <p:spPr>
            <a:xfrm>
              <a:off x="3448104" y="2792103"/>
              <a:ext cx="500895" cy="41563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-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7" name="วงรี 6"/>
            <p:cNvSpPr/>
            <p:nvPr/>
          </p:nvSpPr>
          <p:spPr>
            <a:xfrm>
              <a:off x="7498832" y="2797450"/>
              <a:ext cx="500895" cy="41563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*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8" name="วงรี 7"/>
            <p:cNvSpPr/>
            <p:nvPr/>
          </p:nvSpPr>
          <p:spPr>
            <a:xfrm>
              <a:off x="4460651" y="3825101"/>
              <a:ext cx="500895" cy="41563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b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9" name="วงรี 8"/>
            <p:cNvSpPr/>
            <p:nvPr/>
          </p:nvSpPr>
          <p:spPr>
            <a:xfrm>
              <a:off x="2432611" y="3834332"/>
              <a:ext cx="500895" cy="41563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a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10" name="วงรี 9"/>
            <p:cNvSpPr/>
            <p:nvPr/>
          </p:nvSpPr>
          <p:spPr>
            <a:xfrm>
              <a:off x="8513740" y="3815860"/>
              <a:ext cx="500895" cy="41563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d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11" name="วงรี 10"/>
            <p:cNvSpPr/>
            <p:nvPr/>
          </p:nvSpPr>
          <p:spPr>
            <a:xfrm>
              <a:off x="6467888" y="3825091"/>
              <a:ext cx="500895" cy="41563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c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cxnSp>
          <p:nvCxnSpPr>
            <p:cNvPr id="20" name="ลูกศรเชื่อมต่อแบบตรง 19"/>
            <p:cNvCxnSpPr>
              <a:stCxn id="5" idx="3"/>
              <a:endCxn id="6" idx="7"/>
            </p:cNvCxnSpPr>
            <p:nvPr/>
          </p:nvCxnSpPr>
          <p:spPr>
            <a:xfrm flipH="1">
              <a:off x="3875645" y="2098379"/>
              <a:ext cx="1646416" cy="75459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ลูกศรเชื่อมต่อแบบตรง 20"/>
            <p:cNvCxnSpPr>
              <a:stCxn id="5" idx="5"/>
              <a:endCxn id="7" idx="1"/>
            </p:cNvCxnSpPr>
            <p:nvPr/>
          </p:nvCxnSpPr>
          <p:spPr>
            <a:xfrm>
              <a:off x="5876248" y="2098379"/>
              <a:ext cx="1695938" cy="75993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ลูกศรเชื่อมต่อแบบตรง 21"/>
            <p:cNvCxnSpPr>
              <a:stCxn id="6" idx="3"/>
              <a:endCxn id="9" idx="7"/>
            </p:cNvCxnSpPr>
            <p:nvPr/>
          </p:nvCxnSpPr>
          <p:spPr>
            <a:xfrm flipH="1">
              <a:off x="2860152" y="3146871"/>
              <a:ext cx="661306" cy="74832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ลูกศรเชื่อมต่อแบบตรง 22"/>
            <p:cNvCxnSpPr>
              <a:stCxn id="6" idx="5"/>
              <a:endCxn id="8" idx="1"/>
            </p:cNvCxnSpPr>
            <p:nvPr/>
          </p:nvCxnSpPr>
          <p:spPr>
            <a:xfrm>
              <a:off x="3875645" y="3146871"/>
              <a:ext cx="658360" cy="73909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ลูกศรเชื่อมต่อแบบตรง 27"/>
            <p:cNvCxnSpPr>
              <a:stCxn id="7" idx="3"/>
              <a:endCxn id="11" idx="7"/>
            </p:cNvCxnSpPr>
            <p:nvPr/>
          </p:nvCxnSpPr>
          <p:spPr>
            <a:xfrm flipH="1">
              <a:off x="6895429" y="3152218"/>
              <a:ext cx="676757" cy="73374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ลูกศรเชื่อมต่อแบบตรง 28"/>
            <p:cNvCxnSpPr>
              <a:stCxn id="7" idx="5"/>
              <a:endCxn id="10" idx="1"/>
            </p:cNvCxnSpPr>
            <p:nvPr/>
          </p:nvCxnSpPr>
          <p:spPr>
            <a:xfrm>
              <a:off x="7926373" y="3152218"/>
              <a:ext cx="660721" cy="72451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วงรี 24"/>
          <p:cNvSpPr/>
          <p:nvPr/>
        </p:nvSpPr>
        <p:spPr>
          <a:xfrm>
            <a:off x="8833102" y="4901221"/>
            <a:ext cx="443934" cy="523711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+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26" name="วงรี 25"/>
          <p:cNvSpPr/>
          <p:nvPr/>
        </p:nvSpPr>
        <p:spPr>
          <a:xfrm>
            <a:off x="8107058" y="5729986"/>
            <a:ext cx="443934" cy="523711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A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27" name="วงรี 26"/>
          <p:cNvSpPr/>
          <p:nvPr/>
        </p:nvSpPr>
        <p:spPr>
          <a:xfrm>
            <a:off x="9574999" y="5773540"/>
            <a:ext cx="443934" cy="523711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B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cxnSp>
        <p:nvCxnSpPr>
          <p:cNvPr id="34" name="ลูกศรเชื่อมต่อแบบตรง 33"/>
          <p:cNvCxnSpPr>
            <a:stCxn id="25" idx="3"/>
            <a:endCxn id="26" idx="7"/>
          </p:cNvCxnSpPr>
          <p:nvPr/>
        </p:nvCxnSpPr>
        <p:spPr>
          <a:xfrm flipH="1">
            <a:off x="8485979" y="5348236"/>
            <a:ext cx="412136" cy="45844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ลูกศรเชื่อมต่อแบบตรง 34"/>
          <p:cNvCxnSpPr>
            <a:stCxn id="25" idx="5"/>
            <a:endCxn id="27" idx="1"/>
          </p:cNvCxnSpPr>
          <p:nvPr/>
        </p:nvCxnSpPr>
        <p:spPr>
          <a:xfrm>
            <a:off x="9212023" y="5348236"/>
            <a:ext cx="427989" cy="5020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3092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76377"/>
          </a:xfrm>
        </p:spPr>
        <p:txBody>
          <a:bodyPr/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ตัวอย่าง </a:t>
            </a:r>
            <a:r>
              <a:rPr lang="en-US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>
                <a:latin typeface="TH SarabunPSK" panose="020B0500040200020003" pitchFamily="34" charset="-34"/>
                <a:cs typeface="TH SarabunPSK" panose="020B0500040200020003" pitchFamily="34" charset="-34"/>
              </a:rPr>
              <a:t>ทรี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ในชีวิตประจำวัน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(Tree in Daily Life)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1026" name="Picture 2" descr="http://image.vietnamnews.vn/uploadvnnews/Storage/Images/2015/9/16/banhangdacap1.jpg?url=Storage/Images/2015/9/16/banhangdacap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19339"/>
            <a:ext cx="4286250" cy="4406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amily tre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1019339"/>
            <a:ext cx="4050528" cy="4330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cdn.vertex42.com/ExcelTemplates/Images/orgcharts/company-organization-chart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6778" y="1019338"/>
            <a:ext cx="3794412" cy="4001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43418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Traversal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การท่องไปใน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Binary Search Tree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มี 3 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4422" y="928159"/>
            <a:ext cx="7204792" cy="5640281"/>
          </a:xfrm>
        </p:spPr>
        <p:txBody>
          <a:bodyPr>
            <a:normAutofit/>
          </a:bodyPr>
          <a:lstStyle/>
          <a:p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Pre-order = Root Left Right</a:t>
            </a:r>
            <a:b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ตอบ </a:t>
            </a:r>
            <a:r>
              <a:rPr lang="en-US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…</a:t>
            </a:r>
            <a:b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endParaRPr lang="en-US" dirty="0">
              <a:solidFill>
                <a:srgbClr val="0070C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In-order = Left Root Right</a:t>
            </a:r>
            <a:b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ตอบ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…</a:t>
            </a:r>
            <a:b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Post-order = Left Right Root</a:t>
            </a:r>
            <a:b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ตอบ </a:t>
            </a:r>
            <a:r>
              <a:rPr lang="en-US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…</a:t>
            </a:r>
            <a:b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endParaRPr lang="en-US" dirty="0">
              <a:solidFill>
                <a:srgbClr val="0070C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วงรี 4"/>
          <p:cNvSpPr/>
          <p:nvPr/>
        </p:nvSpPr>
        <p:spPr>
          <a:xfrm>
            <a:off x="8538821" y="928159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+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6" name="วงรี 5"/>
          <p:cNvSpPr/>
          <p:nvPr/>
        </p:nvSpPr>
        <p:spPr>
          <a:xfrm>
            <a:off x="6765722" y="2249283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-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7" name="วงรี 6"/>
          <p:cNvSpPr/>
          <p:nvPr/>
        </p:nvSpPr>
        <p:spPr>
          <a:xfrm>
            <a:off x="10355810" y="2256020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*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9" name="วงรี 8"/>
          <p:cNvSpPr/>
          <p:nvPr/>
        </p:nvSpPr>
        <p:spPr>
          <a:xfrm>
            <a:off x="5865708" y="3562515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a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10" name="วงรี 9"/>
          <p:cNvSpPr/>
          <p:nvPr/>
        </p:nvSpPr>
        <p:spPr>
          <a:xfrm>
            <a:off x="11255306" y="3539240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e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11" name="วงรี 10"/>
          <p:cNvSpPr/>
          <p:nvPr/>
        </p:nvSpPr>
        <p:spPr>
          <a:xfrm>
            <a:off x="9442103" y="3550871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d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cxnSp>
        <p:nvCxnSpPr>
          <p:cNvPr id="20" name="ลูกศรเชื่อมต่อแบบตรง 19"/>
          <p:cNvCxnSpPr>
            <a:stCxn id="5" idx="3"/>
            <a:endCxn id="6" idx="7"/>
          </p:cNvCxnSpPr>
          <p:nvPr/>
        </p:nvCxnSpPr>
        <p:spPr>
          <a:xfrm flipH="1">
            <a:off x="7144644" y="1375175"/>
            <a:ext cx="1459190" cy="95080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ลูกศรเชื่อมต่อแบบตรง 20"/>
          <p:cNvCxnSpPr>
            <a:stCxn id="5" idx="5"/>
            <a:endCxn id="7" idx="1"/>
          </p:cNvCxnSpPr>
          <p:nvPr/>
        </p:nvCxnSpPr>
        <p:spPr>
          <a:xfrm>
            <a:off x="8917743" y="1375175"/>
            <a:ext cx="1503080" cy="95754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ลูกศรเชื่อมต่อแบบตรง 21"/>
          <p:cNvCxnSpPr>
            <a:stCxn id="6" idx="3"/>
            <a:endCxn id="9" idx="7"/>
          </p:cNvCxnSpPr>
          <p:nvPr/>
        </p:nvCxnSpPr>
        <p:spPr>
          <a:xfrm flipH="1">
            <a:off x="6244630" y="2696299"/>
            <a:ext cx="586104" cy="94291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ลูกศรเชื่อมต่อแบบตรง 22"/>
          <p:cNvCxnSpPr>
            <a:stCxn id="6" idx="5"/>
          </p:cNvCxnSpPr>
          <p:nvPr/>
        </p:nvCxnSpPr>
        <p:spPr>
          <a:xfrm>
            <a:off x="7144644" y="2696299"/>
            <a:ext cx="583493" cy="93128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ลูกศรเชื่อมต่อแบบตรง 27"/>
          <p:cNvCxnSpPr>
            <a:stCxn id="7" idx="3"/>
            <a:endCxn id="11" idx="7"/>
          </p:cNvCxnSpPr>
          <p:nvPr/>
        </p:nvCxnSpPr>
        <p:spPr>
          <a:xfrm flipH="1">
            <a:off x="9821025" y="2703036"/>
            <a:ext cx="599798" cy="92453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ลูกศรเชื่อมต่อแบบตรง 28"/>
          <p:cNvCxnSpPr>
            <a:stCxn id="7" idx="5"/>
            <a:endCxn id="10" idx="1"/>
          </p:cNvCxnSpPr>
          <p:nvPr/>
        </p:nvCxnSpPr>
        <p:spPr>
          <a:xfrm>
            <a:off x="10734733" y="2703036"/>
            <a:ext cx="585585" cy="91289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วงรี 24"/>
          <p:cNvSpPr/>
          <p:nvPr/>
        </p:nvSpPr>
        <p:spPr>
          <a:xfrm>
            <a:off x="7596677" y="3615935"/>
            <a:ext cx="443934" cy="523711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+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26" name="วงรี 25"/>
          <p:cNvSpPr/>
          <p:nvPr/>
        </p:nvSpPr>
        <p:spPr>
          <a:xfrm>
            <a:off x="6870633" y="4444700"/>
            <a:ext cx="443934" cy="523711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b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27" name="วงรี 26"/>
          <p:cNvSpPr/>
          <p:nvPr/>
        </p:nvSpPr>
        <p:spPr>
          <a:xfrm>
            <a:off x="8338574" y="4488254"/>
            <a:ext cx="443934" cy="523711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c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cxnSp>
        <p:nvCxnSpPr>
          <p:cNvPr id="34" name="ลูกศรเชื่อมต่อแบบตรง 33"/>
          <p:cNvCxnSpPr>
            <a:stCxn id="25" idx="3"/>
            <a:endCxn id="26" idx="7"/>
          </p:cNvCxnSpPr>
          <p:nvPr/>
        </p:nvCxnSpPr>
        <p:spPr>
          <a:xfrm flipH="1">
            <a:off x="7249554" y="4062950"/>
            <a:ext cx="412136" cy="45844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ลูกศรเชื่อมต่อแบบตรง 34"/>
          <p:cNvCxnSpPr>
            <a:stCxn id="25" idx="5"/>
            <a:endCxn id="27" idx="1"/>
          </p:cNvCxnSpPr>
          <p:nvPr/>
        </p:nvCxnSpPr>
        <p:spPr>
          <a:xfrm>
            <a:off x="7975598" y="4062950"/>
            <a:ext cx="427989" cy="5020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2050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รูปภาพ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16" y="3005296"/>
            <a:ext cx="3442313" cy="2179306"/>
          </a:xfrm>
          <a:prstGeom prst="rect">
            <a:avLst/>
          </a:prstGeom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2123" y="5997"/>
            <a:ext cx="1868450" cy="1325563"/>
          </a:xfrm>
        </p:spPr>
        <p:txBody>
          <a:bodyPr/>
          <a:lstStyle/>
          <a:p>
            <a:r>
              <a:rPr lang="en-US" dirty="0"/>
              <a:t>Tree</a:t>
            </a:r>
            <a:endParaRPr lang="th-TH" dirty="0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190716" y="5046102"/>
            <a:ext cx="3442313" cy="276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th-TH" sz="1200" dirty="0"/>
              <a:t>https://www.youtube.com/watch?v=dqTTojTija8</a:t>
            </a:r>
          </a:p>
        </p:txBody>
      </p:sp>
      <p:grpSp>
        <p:nvGrpSpPr>
          <p:cNvPr id="39" name="กลุ่ม 38"/>
          <p:cNvGrpSpPr/>
          <p:nvPr/>
        </p:nvGrpSpPr>
        <p:grpSpPr>
          <a:xfrm>
            <a:off x="408110" y="1407694"/>
            <a:ext cx="2963333" cy="1377686"/>
            <a:chOff x="5367867" y="256381"/>
            <a:chExt cx="5485566" cy="3416806"/>
          </a:xfrm>
        </p:grpSpPr>
        <p:sp>
          <p:nvSpPr>
            <p:cNvPr id="6" name="วงรี 5"/>
            <p:cNvSpPr/>
            <p:nvPr/>
          </p:nvSpPr>
          <p:spPr>
            <a:xfrm>
              <a:off x="7509933" y="256381"/>
              <a:ext cx="1075267" cy="9289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000" dirty="0">
                  <a:solidFill>
                    <a:schemeClr val="tx1"/>
                  </a:solidFill>
                </a:rPr>
                <a:t>ฝากเลี้ยง</a:t>
              </a:r>
            </a:p>
          </p:txBody>
        </p:sp>
        <p:sp>
          <p:nvSpPr>
            <p:cNvPr id="11" name="วงรี 10"/>
            <p:cNvSpPr/>
            <p:nvPr/>
          </p:nvSpPr>
          <p:spPr>
            <a:xfrm>
              <a:off x="6070600" y="1399381"/>
              <a:ext cx="1075267" cy="9289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000" dirty="0">
                  <a:solidFill>
                    <a:schemeClr val="tx1"/>
                  </a:solidFill>
                </a:rPr>
                <a:t>ในเมือง</a:t>
              </a:r>
            </a:p>
          </p:txBody>
        </p:sp>
        <p:sp>
          <p:nvSpPr>
            <p:cNvPr id="12" name="วงรี 11"/>
            <p:cNvSpPr/>
            <p:nvPr/>
          </p:nvSpPr>
          <p:spPr>
            <a:xfrm>
              <a:off x="8999454" y="1399381"/>
              <a:ext cx="1075267" cy="9289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000" dirty="0">
                  <a:solidFill>
                    <a:schemeClr val="tx1"/>
                  </a:solidFill>
                </a:rPr>
                <a:t>นอกเมือง</a:t>
              </a:r>
            </a:p>
          </p:txBody>
        </p:sp>
        <p:sp>
          <p:nvSpPr>
            <p:cNvPr id="13" name="วงรี 12"/>
            <p:cNvSpPr/>
            <p:nvPr/>
          </p:nvSpPr>
          <p:spPr>
            <a:xfrm>
              <a:off x="5367867" y="2744235"/>
              <a:ext cx="1062566" cy="9289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900" dirty="0">
                  <a:solidFill>
                    <a:schemeClr val="tx1"/>
                  </a:solidFill>
                </a:rPr>
                <a:t>สายสามัญ</a:t>
              </a:r>
            </a:p>
          </p:txBody>
        </p:sp>
        <p:sp>
          <p:nvSpPr>
            <p:cNvPr id="16" name="วงรี 15"/>
            <p:cNvSpPr/>
            <p:nvPr/>
          </p:nvSpPr>
          <p:spPr>
            <a:xfrm>
              <a:off x="6705601" y="2744235"/>
              <a:ext cx="1075267" cy="9289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900" dirty="0">
                  <a:solidFill>
                    <a:schemeClr val="tx1"/>
                  </a:solidFill>
                </a:rPr>
                <a:t>สายอาชีพ</a:t>
              </a:r>
            </a:p>
          </p:txBody>
        </p:sp>
        <p:sp>
          <p:nvSpPr>
            <p:cNvPr id="17" name="วงรี 16"/>
            <p:cNvSpPr/>
            <p:nvPr/>
          </p:nvSpPr>
          <p:spPr>
            <a:xfrm>
              <a:off x="8427731" y="2744235"/>
              <a:ext cx="1075267" cy="9289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900" dirty="0">
                  <a:solidFill>
                    <a:schemeClr val="tx1"/>
                  </a:solidFill>
                </a:rPr>
                <a:t>สายสามัญ</a:t>
              </a:r>
            </a:p>
          </p:txBody>
        </p:sp>
        <p:sp>
          <p:nvSpPr>
            <p:cNvPr id="18" name="วงรี 17"/>
            <p:cNvSpPr/>
            <p:nvPr/>
          </p:nvSpPr>
          <p:spPr>
            <a:xfrm>
              <a:off x="9778166" y="2744235"/>
              <a:ext cx="1075267" cy="9289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900" dirty="0">
                  <a:solidFill>
                    <a:schemeClr val="tx1"/>
                  </a:solidFill>
                </a:rPr>
                <a:t>สายอาชีพ</a:t>
              </a:r>
            </a:p>
          </p:txBody>
        </p:sp>
        <p:cxnSp>
          <p:nvCxnSpPr>
            <p:cNvPr id="10" name="ลูกศรเชื่อมต่อแบบตรง 9"/>
            <p:cNvCxnSpPr>
              <a:stCxn id="6" idx="3"/>
              <a:endCxn id="11" idx="7"/>
            </p:cNvCxnSpPr>
            <p:nvPr/>
          </p:nvCxnSpPr>
          <p:spPr>
            <a:xfrm flipH="1">
              <a:off x="6988398" y="1049291"/>
              <a:ext cx="679004" cy="486132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ลูกศรเชื่อมต่อแบบตรง 19"/>
            <p:cNvCxnSpPr>
              <a:stCxn id="6" idx="5"/>
              <a:endCxn id="12" idx="1"/>
            </p:cNvCxnSpPr>
            <p:nvPr/>
          </p:nvCxnSpPr>
          <p:spPr>
            <a:xfrm>
              <a:off x="8427731" y="1049291"/>
              <a:ext cx="729192" cy="486132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ลูกศรเชื่อมต่อแบบตรง 26"/>
            <p:cNvCxnSpPr>
              <a:stCxn id="11" idx="5"/>
              <a:endCxn id="16" idx="0"/>
            </p:cNvCxnSpPr>
            <p:nvPr/>
          </p:nvCxnSpPr>
          <p:spPr>
            <a:xfrm>
              <a:off x="6988398" y="2192291"/>
              <a:ext cx="254837" cy="551944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ลูกศรเชื่อมต่อแบบตรง 27"/>
            <p:cNvCxnSpPr>
              <a:stCxn id="11" idx="3"/>
              <a:endCxn id="13" idx="0"/>
            </p:cNvCxnSpPr>
            <p:nvPr/>
          </p:nvCxnSpPr>
          <p:spPr>
            <a:xfrm flipH="1">
              <a:off x="5899150" y="2192291"/>
              <a:ext cx="328919" cy="551944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ลูกศรเชื่อมต่อแบบตรง 32"/>
            <p:cNvCxnSpPr>
              <a:stCxn id="12" idx="5"/>
              <a:endCxn id="18" idx="0"/>
            </p:cNvCxnSpPr>
            <p:nvPr/>
          </p:nvCxnSpPr>
          <p:spPr>
            <a:xfrm>
              <a:off x="9917252" y="2192291"/>
              <a:ext cx="398548" cy="551944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ลูกศรเชื่อมต่อแบบตรง 33"/>
            <p:cNvCxnSpPr>
              <a:stCxn id="12" idx="3"/>
              <a:endCxn id="17" idx="0"/>
            </p:cNvCxnSpPr>
            <p:nvPr/>
          </p:nvCxnSpPr>
          <p:spPr>
            <a:xfrm flipH="1">
              <a:off x="8965365" y="2192291"/>
              <a:ext cx="191558" cy="551944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วงรี 23"/>
          <p:cNvSpPr/>
          <p:nvPr/>
        </p:nvSpPr>
        <p:spPr>
          <a:xfrm>
            <a:off x="7368998" y="169333"/>
            <a:ext cx="1229775" cy="70069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>
                <a:solidFill>
                  <a:schemeClr val="tx1"/>
                </a:solidFill>
              </a:rPr>
              <a:t>นักเรียน</a:t>
            </a:r>
          </a:p>
          <a:p>
            <a:pPr algn="ctr"/>
            <a:r>
              <a:rPr lang="th-TH" sz="2000" dirty="0">
                <a:solidFill>
                  <a:schemeClr val="tx1"/>
                </a:solidFill>
              </a:rPr>
              <a:t>ม.ต้น</a:t>
            </a:r>
          </a:p>
        </p:txBody>
      </p:sp>
      <p:sp>
        <p:nvSpPr>
          <p:cNvPr id="25" name="วงรี 24"/>
          <p:cNvSpPr/>
          <p:nvPr/>
        </p:nvSpPr>
        <p:spPr>
          <a:xfrm>
            <a:off x="5722843" y="1031484"/>
            <a:ext cx="1229775" cy="70069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dirty="0">
                <a:solidFill>
                  <a:schemeClr val="tx1"/>
                </a:solidFill>
              </a:rPr>
              <a:t>สายสามัญ</a:t>
            </a:r>
            <a:br>
              <a:rPr lang="th-TH" sz="1600" dirty="0">
                <a:solidFill>
                  <a:schemeClr val="tx1"/>
                </a:solidFill>
              </a:rPr>
            </a:br>
            <a:r>
              <a:rPr lang="th-TH" sz="1600" dirty="0">
                <a:solidFill>
                  <a:schemeClr val="tx1"/>
                </a:solidFill>
              </a:rPr>
              <a:t>ต่อ ม.6</a:t>
            </a:r>
          </a:p>
        </p:txBody>
      </p:sp>
      <p:sp>
        <p:nvSpPr>
          <p:cNvPr id="26" name="วงรี 25"/>
          <p:cNvSpPr/>
          <p:nvPr/>
        </p:nvSpPr>
        <p:spPr>
          <a:xfrm>
            <a:off x="9072551" y="1031484"/>
            <a:ext cx="1229775" cy="70069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dirty="0">
                <a:solidFill>
                  <a:schemeClr val="tx1"/>
                </a:solidFill>
              </a:rPr>
              <a:t>สายอาชีพ</a:t>
            </a:r>
            <a:br>
              <a:rPr lang="th-TH" sz="1600" dirty="0">
                <a:solidFill>
                  <a:schemeClr val="tx1"/>
                </a:solidFill>
              </a:rPr>
            </a:br>
            <a:r>
              <a:rPr lang="th-TH" sz="1600" dirty="0" err="1">
                <a:solidFill>
                  <a:schemeClr val="tx1"/>
                </a:solidFill>
              </a:rPr>
              <a:t>ปวช</a:t>
            </a:r>
            <a:r>
              <a:rPr lang="th-TH" sz="1600" dirty="0">
                <a:solidFill>
                  <a:schemeClr val="tx1"/>
                </a:solidFill>
              </a:rPr>
              <a:t>. </a:t>
            </a:r>
            <a:r>
              <a:rPr lang="th-TH" sz="1600" dirty="0" err="1">
                <a:solidFill>
                  <a:schemeClr val="tx1"/>
                </a:solidFill>
              </a:rPr>
              <a:t>ปวส</a:t>
            </a:r>
            <a:r>
              <a:rPr lang="th-TH" sz="16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9" name="วงรี 28"/>
          <p:cNvSpPr/>
          <p:nvPr/>
        </p:nvSpPr>
        <p:spPr>
          <a:xfrm>
            <a:off x="4919133" y="2045892"/>
            <a:ext cx="1215249" cy="700697"/>
          </a:xfrm>
          <a:prstGeom prst="ellipse">
            <a:avLst/>
          </a:prstGeom>
          <a:solidFill>
            <a:srgbClr val="FFFF9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>
                <a:solidFill>
                  <a:schemeClr val="tx1"/>
                </a:solidFill>
              </a:rPr>
              <a:t>สาย</a:t>
            </a:r>
            <a:r>
              <a:rPr lang="th-TH" sz="1800" dirty="0" err="1">
                <a:solidFill>
                  <a:schemeClr val="tx1"/>
                </a:solidFill>
              </a:rPr>
              <a:t>วิทย์</a:t>
            </a:r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30" name="วงรี 29"/>
          <p:cNvSpPr/>
          <p:nvPr/>
        </p:nvSpPr>
        <p:spPr>
          <a:xfrm>
            <a:off x="6449089" y="2045892"/>
            <a:ext cx="1229775" cy="70069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>
                <a:solidFill>
                  <a:schemeClr val="tx1"/>
                </a:solidFill>
              </a:rPr>
              <a:t>สายสังคม</a:t>
            </a:r>
          </a:p>
        </p:txBody>
      </p:sp>
      <p:sp>
        <p:nvSpPr>
          <p:cNvPr id="31" name="วงรี 30"/>
          <p:cNvSpPr/>
          <p:nvPr/>
        </p:nvSpPr>
        <p:spPr>
          <a:xfrm>
            <a:off x="8418676" y="2045892"/>
            <a:ext cx="1229775" cy="70069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>
                <a:solidFill>
                  <a:schemeClr val="tx1"/>
                </a:solidFill>
              </a:rPr>
              <a:t>สายช่าง</a:t>
            </a:r>
          </a:p>
        </p:txBody>
      </p:sp>
      <p:sp>
        <p:nvSpPr>
          <p:cNvPr id="32" name="วงรี 31"/>
          <p:cNvSpPr/>
          <p:nvPr/>
        </p:nvSpPr>
        <p:spPr>
          <a:xfrm>
            <a:off x="9963158" y="2045892"/>
            <a:ext cx="1229775" cy="700697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>
                <a:solidFill>
                  <a:schemeClr val="tx1"/>
                </a:solidFill>
              </a:rPr>
              <a:t>สายอื่น</a:t>
            </a:r>
          </a:p>
        </p:txBody>
      </p:sp>
      <p:cxnSp>
        <p:nvCxnSpPr>
          <p:cNvPr id="35" name="ลูกศรเชื่อมต่อแบบตรง 34"/>
          <p:cNvCxnSpPr>
            <a:stCxn id="24" idx="3"/>
            <a:endCxn id="25" idx="7"/>
          </p:cNvCxnSpPr>
          <p:nvPr/>
        </p:nvCxnSpPr>
        <p:spPr>
          <a:xfrm flipH="1">
            <a:off x="6772522" y="767416"/>
            <a:ext cx="776572" cy="36668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ลูกศรเชื่อมต่อแบบตรง 35"/>
          <p:cNvCxnSpPr>
            <a:stCxn id="24" idx="5"/>
            <a:endCxn id="26" idx="1"/>
          </p:cNvCxnSpPr>
          <p:nvPr/>
        </p:nvCxnSpPr>
        <p:spPr>
          <a:xfrm>
            <a:off x="8418676" y="767416"/>
            <a:ext cx="833971" cy="36668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ลูกศรเชื่อมต่อแบบตรง 36"/>
          <p:cNvCxnSpPr>
            <a:stCxn id="25" idx="5"/>
            <a:endCxn id="30" idx="0"/>
          </p:cNvCxnSpPr>
          <p:nvPr/>
        </p:nvCxnSpPr>
        <p:spPr>
          <a:xfrm>
            <a:off x="6772522" y="1629567"/>
            <a:ext cx="291455" cy="41632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ลูกศรเชื่อมต่อแบบตรง 39"/>
          <p:cNvCxnSpPr>
            <a:stCxn id="25" idx="3"/>
            <a:endCxn id="29" idx="0"/>
          </p:cNvCxnSpPr>
          <p:nvPr/>
        </p:nvCxnSpPr>
        <p:spPr>
          <a:xfrm flipH="1">
            <a:off x="5526757" y="1629567"/>
            <a:ext cx="376182" cy="41632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ลูกศรเชื่อมต่อแบบตรง 40"/>
          <p:cNvCxnSpPr>
            <a:stCxn id="26" idx="5"/>
            <a:endCxn id="32" idx="0"/>
          </p:cNvCxnSpPr>
          <p:nvPr/>
        </p:nvCxnSpPr>
        <p:spPr>
          <a:xfrm>
            <a:off x="10122230" y="1629567"/>
            <a:ext cx="455816" cy="41632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ลูกศรเชื่อมต่อแบบตรง 41"/>
          <p:cNvCxnSpPr>
            <a:stCxn id="26" idx="3"/>
            <a:endCxn id="31" idx="0"/>
          </p:cNvCxnSpPr>
          <p:nvPr/>
        </p:nvCxnSpPr>
        <p:spPr>
          <a:xfrm flipH="1">
            <a:off x="9033564" y="1629567"/>
            <a:ext cx="219083" cy="41632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วงรี 42"/>
          <p:cNvSpPr/>
          <p:nvPr/>
        </p:nvSpPr>
        <p:spPr>
          <a:xfrm>
            <a:off x="4505504" y="3221754"/>
            <a:ext cx="803783" cy="70069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dirty="0" err="1">
                <a:solidFill>
                  <a:schemeClr val="tx1"/>
                </a:solidFill>
              </a:rPr>
              <a:t>วิทย์</a:t>
            </a:r>
            <a:r>
              <a:rPr lang="th-TH" sz="1600" dirty="0">
                <a:solidFill>
                  <a:schemeClr val="tx1"/>
                </a:solidFill>
              </a:rPr>
              <a:t>สุขฯ</a:t>
            </a:r>
          </a:p>
        </p:txBody>
      </p:sp>
      <p:sp>
        <p:nvSpPr>
          <p:cNvPr id="45" name="วงรี 44"/>
          <p:cNvSpPr/>
          <p:nvPr/>
        </p:nvSpPr>
        <p:spPr>
          <a:xfrm>
            <a:off x="5365302" y="3221754"/>
            <a:ext cx="821266" cy="70069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dirty="0" err="1">
                <a:solidFill>
                  <a:schemeClr val="tx1"/>
                </a:solidFill>
              </a:rPr>
              <a:t>วิทย์เทค</a:t>
            </a:r>
            <a:r>
              <a:rPr lang="th-TH" sz="1600" dirty="0">
                <a:solidFill>
                  <a:schemeClr val="tx1"/>
                </a:solidFill>
              </a:rPr>
              <a:t>โน</a:t>
            </a:r>
          </a:p>
        </p:txBody>
      </p:sp>
      <p:sp>
        <p:nvSpPr>
          <p:cNvPr id="46" name="วงรี 45"/>
          <p:cNvSpPr/>
          <p:nvPr/>
        </p:nvSpPr>
        <p:spPr>
          <a:xfrm>
            <a:off x="6322085" y="3221754"/>
            <a:ext cx="821266" cy="70069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dirty="0">
                <a:solidFill>
                  <a:schemeClr val="tx1"/>
                </a:solidFill>
              </a:rPr>
              <a:t>สังคมล้วน</a:t>
            </a:r>
          </a:p>
        </p:txBody>
      </p:sp>
      <p:sp>
        <p:nvSpPr>
          <p:cNvPr id="47" name="วงรี 46"/>
          <p:cNvSpPr/>
          <p:nvPr/>
        </p:nvSpPr>
        <p:spPr>
          <a:xfrm>
            <a:off x="7199366" y="3221753"/>
            <a:ext cx="821266" cy="70069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dirty="0">
                <a:solidFill>
                  <a:schemeClr val="tx1"/>
                </a:solidFill>
              </a:rPr>
              <a:t>สังคม</a:t>
            </a:r>
            <a:br>
              <a:rPr lang="th-TH" sz="1600" dirty="0">
                <a:solidFill>
                  <a:schemeClr val="tx1"/>
                </a:solidFill>
              </a:rPr>
            </a:br>
            <a:r>
              <a:rPr lang="th-TH" sz="1600" dirty="0">
                <a:solidFill>
                  <a:schemeClr val="tx1"/>
                </a:solidFill>
              </a:rPr>
              <a:t>ไม่ล้วน</a:t>
            </a:r>
          </a:p>
        </p:txBody>
      </p:sp>
      <p:pic>
        <p:nvPicPr>
          <p:cNvPr id="15" name="รูปภาพ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351" y="6573450"/>
            <a:ext cx="2162175" cy="171450"/>
          </a:xfrm>
          <a:prstGeom prst="rect">
            <a:avLst/>
          </a:prstGeom>
        </p:spPr>
      </p:pic>
      <p:sp>
        <p:nvSpPr>
          <p:cNvPr id="48" name="วงรี 47"/>
          <p:cNvSpPr/>
          <p:nvPr/>
        </p:nvSpPr>
        <p:spPr>
          <a:xfrm>
            <a:off x="8173632" y="3221753"/>
            <a:ext cx="803783" cy="70069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dirty="0">
                <a:solidFill>
                  <a:schemeClr val="tx1"/>
                </a:solidFill>
              </a:rPr>
              <a:t>ต่อ</a:t>
            </a:r>
          </a:p>
          <a:p>
            <a:pPr algn="ctr"/>
            <a:r>
              <a:rPr lang="th-TH" sz="1600" dirty="0">
                <a:solidFill>
                  <a:schemeClr val="tx1"/>
                </a:solidFill>
              </a:rPr>
              <a:t>อุดมฯ</a:t>
            </a:r>
          </a:p>
        </p:txBody>
      </p:sp>
      <p:sp>
        <p:nvSpPr>
          <p:cNvPr id="49" name="วงรี 48"/>
          <p:cNvSpPr/>
          <p:nvPr/>
        </p:nvSpPr>
        <p:spPr>
          <a:xfrm>
            <a:off x="9033430" y="3221753"/>
            <a:ext cx="821266" cy="70069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dirty="0">
                <a:solidFill>
                  <a:schemeClr val="tx1"/>
                </a:solidFill>
              </a:rPr>
              <a:t>ทำงาน</a:t>
            </a:r>
          </a:p>
        </p:txBody>
      </p:sp>
      <p:sp>
        <p:nvSpPr>
          <p:cNvPr id="50" name="วงรี 49"/>
          <p:cNvSpPr/>
          <p:nvPr/>
        </p:nvSpPr>
        <p:spPr>
          <a:xfrm>
            <a:off x="9990213" y="3221753"/>
            <a:ext cx="821266" cy="70069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dirty="0">
                <a:solidFill>
                  <a:schemeClr val="tx1"/>
                </a:solidFill>
              </a:rPr>
              <a:t>ต่อ อุดมฯ</a:t>
            </a:r>
          </a:p>
        </p:txBody>
      </p:sp>
      <p:sp>
        <p:nvSpPr>
          <p:cNvPr id="51" name="วงรี 50"/>
          <p:cNvSpPr/>
          <p:nvPr/>
        </p:nvSpPr>
        <p:spPr>
          <a:xfrm>
            <a:off x="10867494" y="3221752"/>
            <a:ext cx="821266" cy="70069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dirty="0">
                <a:solidFill>
                  <a:schemeClr val="tx1"/>
                </a:solidFill>
              </a:rPr>
              <a:t>ทำงาน</a:t>
            </a:r>
          </a:p>
        </p:txBody>
      </p:sp>
      <p:cxnSp>
        <p:nvCxnSpPr>
          <p:cNvPr id="52" name="ลูกศรเชื่อมต่อแบบตรง 51"/>
          <p:cNvCxnSpPr>
            <a:stCxn id="29" idx="3"/>
            <a:endCxn id="43" idx="0"/>
          </p:cNvCxnSpPr>
          <p:nvPr/>
        </p:nvCxnSpPr>
        <p:spPr>
          <a:xfrm flipH="1">
            <a:off x="4907396" y="2643974"/>
            <a:ext cx="189706" cy="57778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ลูกศรเชื่อมต่อแบบตรง 53"/>
          <p:cNvCxnSpPr>
            <a:stCxn id="29" idx="5"/>
            <a:endCxn id="45" idx="7"/>
          </p:cNvCxnSpPr>
          <p:nvPr/>
        </p:nvCxnSpPr>
        <p:spPr>
          <a:xfrm>
            <a:off x="5956413" y="2643974"/>
            <a:ext cx="109883" cy="68039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ลูกศรเชื่อมต่อแบบตรง 54"/>
          <p:cNvCxnSpPr>
            <a:stCxn id="30" idx="3"/>
            <a:endCxn id="46" idx="1"/>
          </p:cNvCxnSpPr>
          <p:nvPr/>
        </p:nvCxnSpPr>
        <p:spPr>
          <a:xfrm flipH="1">
            <a:off x="6442357" y="2643974"/>
            <a:ext cx="186828" cy="68039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ลูกศรเชื่อมต่อแบบตรง 55"/>
          <p:cNvCxnSpPr>
            <a:stCxn id="31" idx="3"/>
            <a:endCxn id="48" idx="0"/>
          </p:cNvCxnSpPr>
          <p:nvPr/>
        </p:nvCxnSpPr>
        <p:spPr>
          <a:xfrm flipH="1">
            <a:off x="8575524" y="2643974"/>
            <a:ext cx="23248" cy="57777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ลูกศรเชื่อมต่อแบบตรง 56"/>
          <p:cNvCxnSpPr>
            <a:stCxn id="30" idx="5"/>
            <a:endCxn id="47" idx="0"/>
          </p:cNvCxnSpPr>
          <p:nvPr/>
        </p:nvCxnSpPr>
        <p:spPr>
          <a:xfrm>
            <a:off x="7498768" y="2643974"/>
            <a:ext cx="111231" cy="57777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ลูกศรเชื่อมต่อแบบตรง 68"/>
          <p:cNvCxnSpPr>
            <a:stCxn id="32" idx="5"/>
            <a:endCxn id="51" idx="0"/>
          </p:cNvCxnSpPr>
          <p:nvPr/>
        </p:nvCxnSpPr>
        <p:spPr>
          <a:xfrm>
            <a:off x="11012837" y="2643974"/>
            <a:ext cx="265290" cy="57777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ลูกศรเชื่อมต่อแบบตรง 69"/>
          <p:cNvCxnSpPr>
            <a:stCxn id="32" idx="3"/>
            <a:endCxn id="50" idx="1"/>
          </p:cNvCxnSpPr>
          <p:nvPr/>
        </p:nvCxnSpPr>
        <p:spPr>
          <a:xfrm flipH="1">
            <a:off x="10110485" y="2643974"/>
            <a:ext cx="32769" cy="68039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ลูกศรเชื่อมต่อแบบตรง 70"/>
          <p:cNvCxnSpPr>
            <a:stCxn id="31" idx="5"/>
            <a:endCxn id="49" idx="7"/>
          </p:cNvCxnSpPr>
          <p:nvPr/>
        </p:nvCxnSpPr>
        <p:spPr>
          <a:xfrm>
            <a:off x="9468355" y="2643974"/>
            <a:ext cx="266069" cy="68039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ชื่อเรื่อง 1"/>
          <p:cNvSpPr txBox="1">
            <a:spLocks/>
          </p:cNvSpPr>
          <p:nvPr/>
        </p:nvSpPr>
        <p:spPr>
          <a:xfrm>
            <a:off x="4385733" y="4065000"/>
            <a:ext cx="7450667" cy="23081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หลัง ม.3 มีทางเลือกเยอะเลย</a:t>
            </a:r>
          </a:p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สรุปว่าจะเลือก </a:t>
            </a:r>
            <a:r>
              <a:rPr lang="th-TH" sz="40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ปีนต้นไม้ ดำน้ำ เดินดิน หรือบิน</a:t>
            </a:r>
          </a:p>
          <a:p>
            <a:r>
              <a:rPr lang="th-TH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นักเรียน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คือ </a:t>
            </a:r>
            <a:r>
              <a:rPr lang="th-TH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ผู้เลือก 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และเป็นมานานแล้ว </a:t>
            </a:r>
          </a:p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ท้ายที่สุด </a:t>
            </a:r>
            <a:r>
              <a:rPr lang="th-TH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ทุกระบบมีเป้าหมายสำหรับผู้เลือกแต่ละคน</a:t>
            </a:r>
          </a:p>
        </p:txBody>
      </p:sp>
      <p:sp>
        <p:nvSpPr>
          <p:cNvPr id="81" name="วงรี 80"/>
          <p:cNvSpPr/>
          <p:nvPr/>
        </p:nvSpPr>
        <p:spPr>
          <a:xfrm>
            <a:off x="7376441" y="1331560"/>
            <a:ext cx="1229775" cy="70069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>
                <a:solidFill>
                  <a:schemeClr val="tx1"/>
                </a:solidFill>
              </a:rPr>
              <a:t>ทำงาน</a:t>
            </a:r>
          </a:p>
        </p:txBody>
      </p:sp>
      <p:cxnSp>
        <p:nvCxnSpPr>
          <p:cNvPr id="82" name="ลูกศรเชื่อมต่อแบบตรง 81"/>
          <p:cNvCxnSpPr>
            <a:stCxn id="24" idx="4"/>
            <a:endCxn id="81" idx="0"/>
          </p:cNvCxnSpPr>
          <p:nvPr/>
        </p:nvCxnSpPr>
        <p:spPr>
          <a:xfrm>
            <a:off x="7983886" y="870030"/>
            <a:ext cx="7443" cy="46153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วงรี 85"/>
          <p:cNvSpPr/>
          <p:nvPr/>
        </p:nvSpPr>
        <p:spPr>
          <a:xfrm>
            <a:off x="9990213" y="66719"/>
            <a:ext cx="1229775" cy="964765"/>
          </a:xfrm>
          <a:prstGeom prst="ellipse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>
                <a:solidFill>
                  <a:schemeClr val="tx1"/>
                </a:solidFill>
              </a:rPr>
              <a:t>ไม่เรียน ม.ต้น</a:t>
            </a:r>
          </a:p>
        </p:txBody>
      </p:sp>
      <p:sp>
        <p:nvSpPr>
          <p:cNvPr id="1042" name="สี่เหลี่ยมผืนผ้า 1041"/>
          <p:cNvSpPr/>
          <p:nvPr/>
        </p:nvSpPr>
        <p:spPr>
          <a:xfrm>
            <a:off x="190716" y="5404518"/>
            <a:ext cx="27663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1600" dirty="0"/>
              <a:t>http://www.khanacademy.org</a:t>
            </a:r>
          </a:p>
        </p:txBody>
      </p:sp>
      <p:sp>
        <p:nvSpPr>
          <p:cNvPr id="1043" name="สี่เหลี่ยมผืนผ้า 1042"/>
          <p:cNvSpPr/>
          <p:nvPr/>
        </p:nvSpPr>
        <p:spPr>
          <a:xfrm>
            <a:off x="204585" y="5685164"/>
            <a:ext cx="23864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1600" dirty="0"/>
              <a:t>http://www.montessori.org</a:t>
            </a:r>
          </a:p>
        </p:txBody>
      </p:sp>
    </p:spTree>
    <p:extLst>
      <p:ext uri="{BB962C8B-B14F-4D97-AF65-F5344CB8AC3E}">
        <p14:creationId xmlns:p14="http://schemas.microsoft.com/office/powerpoint/2010/main" val="3213699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ตาราง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6903086"/>
              </p:ext>
            </p:extLst>
          </p:nvPr>
        </p:nvGraphicFramePr>
        <p:xfrm>
          <a:off x="1847501" y="1242610"/>
          <a:ext cx="7586145" cy="460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7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57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57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57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57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57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57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057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574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0574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574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0574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0574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0574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0574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th-TH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th-TH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th-TH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th-TH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th-TH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th-TH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th-TH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th-TH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  <a:endParaRPr lang="th-TH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endParaRPr lang="th-TH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  <a:endParaRPr lang="th-TH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  <a:endParaRPr lang="th-TH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  <a:endParaRPr lang="th-TH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รูปแบบอิสระ 1"/>
          <p:cNvSpPr/>
          <p:nvPr/>
        </p:nvSpPr>
        <p:spPr>
          <a:xfrm>
            <a:off x="1095555" y="1958196"/>
            <a:ext cx="9135373" cy="3614468"/>
          </a:xfrm>
          <a:custGeom>
            <a:avLst/>
            <a:gdLst>
              <a:gd name="connsiteX0" fmla="*/ 0 w 9135373"/>
              <a:gd name="connsiteY0" fmla="*/ 0 h 3614468"/>
              <a:gd name="connsiteX1" fmla="*/ 8669547 w 9135373"/>
              <a:gd name="connsiteY1" fmla="*/ 8627 h 3614468"/>
              <a:gd name="connsiteX2" fmla="*/ 8669547 w 9135373"/>
              <a:gd name="connsiteY2" fmla="*/ 414068 h 3614468"/>
              <a:gd name="connsiteX3" fmla="*/ 431320 w 9135373"/>
              <a:gd name="connsiteY3" fmla="*/ 457200 h 3614468"/>
              <a:gd name="connsiteX4" fmla="*/ 448573 w 9135373"/>
              <a:gd name="connsiteY4" fmla="*/ 948906 h 3614468"/>
              <a:gd name="connsiteX5" fmla="*/ 8686800 w 9135373"/>
              <a:gd name="connsiteY5" fmla="*/ 931653 h 3614468"/>
              <a:gd name="connsiteX6" fmla="*/ 8695426 w 9135373"/>
              <a:gd name="connsiteY6" fmla="*/ 1414732 h 3614468"/>
              <a:gd name="connsiteX7" fmla="*/ 439947 w 9135373"/>
              <a:gd name="connsiteY7" fmla="*/ 1423359 h 3614468"/>
              <a:gd name="connsiteX8" fmla="*/ 457200 w 9135373"/>
              <a:gd name="connsiteY8" fmla="*/ 2027208 h 3614468"/>
              <a:gd name="connsiteX9" fmla="*/ 8678173 w 9135373"/>
              <a:gd name="connsiteY9" fmla="*/ 2009955 h 3614468"/>
              <a:gd name="connsiteX10" fmla="*/ 8678173 w 9135373"/>
              <a:gd name="connsiteY10" fmla="*/ 2518913 h 3614468"/>
              <a:gd name="connsiteX11" fmla="*/ 457200 w 9135373"/>
              <a:gd name="connsiteY11" fmla="*/ 2544793 h 3614468"/>
              <a:gd name="connsiteX12" fmla="*/ 474453 w 9135373"/>
              <a:gd name="connsiteY12" fmla="*/ 3605842 h 3614468"/>
              <a:gd name="connsiteX13" fmla="*/ 9135373 w 9135373"/>
              <a:gd name="connsiteY13" fmla="*/ 3614468 h 3614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135373" h="3614468">
                <a:moveTo>
                  <a:pt x="0" y="0"/>
                </a:moveTo>
                <a:lnTo>
                  <a:pt x="8669547" y="8627"/>
                </a:lnTo>
                <a:lnTo>
                  <a:pt x="8669547" y="414068"/>
                </a:lnTo>
                <a:lnTo>
                  <a:pt x="431320" y="457200"/>
                </a:lnTo>
                <a:lnTo>
                  <a:pt x="448573" y="948906"/>
                </a:lnTo>
                <a:lnTo>
                  <a:pt x="8686800" y="931653"/>
                </a:lnTo>
                <a:lnTo>
                  <a:pt x="8695426" y="1414732"/>
                </a:lnTo>
                <a:lnTo>
                  <a:pt x="439947" y="1423359"/>
                </a:lnTo>
                <a:lnTo>
                  <a:pt x="457200" y="2027208"/>
                </a:lnTo>
                <a:lnTo>
                  <a:pt x="8678173" y="2009955"/>
                </a:lnTo>
                <a:lnTo>
                  <a:pt x="8678173" y="2518913"/>
                </a:lnTo>
                <a:lnTo>
                  <a:pt x="457200" y="2544793"/>
                </a:lnTo>
                <a:lnTo>
                  <a:pt x="474453" y="3605842"/>
                </a:lnTo>
                <a:lnTo>
                  <a:pt x="9135373" y="3614468"/>
                </a:ln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prstDash val="sysDot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วงรี 3"/>
          <p:cNvSpPr/>
          <p:nvPr/>
        </p:nvSpPr>
        <p:spPr>
          <a:xfrm>
            <a:off x="5448707" y="1743611"/>
            <a:ext cx="500895" cy="415636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0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5" name="ชื่อเรื่อง 1"/>
          <p:cNvSpPr txBox="1">
            <a:spLocks/>
          </p:cNvSpPr>
          <p:nvPr/>
        </p:nvSpPr>
        <p:spPr>
          <a:xfrm>
            <a:off x="0" y="-9237"/>
            <a:ext cx="9051636" cy="8312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Binary Tree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กับ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Array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" name="วงรี 7"/>
          <p:cNvSpPr/>
          <p:nvPr/>
        </p:nvSpPr>
        <p:spPr>
          <a:xfrm>
            <a:off x="3448104" y="2792103"/>
            <a:ext cx="500895" cy="415636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1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9" name="วงรี 8"/>
          <p:cNvSpPr/>
          <p:nvPr/>
        </p:nvSpPr>
        <p:spPr>
          <a:xfrm>
            <a:off x="7498832" y="2797450"/>
            <a:ext cx="500895" cy="415636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2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18" name="วงรี 17"/>
          <p:cNvSpPr/>
          <p:nvPr/>
        </p:nvSpPr>
        <p:spPr>
          <a:xfrm>
            <a:off x="4460651" y="3825101"/>
            <a:ext cx="500895" cy="415636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4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19" name="วงรี 18"/>
          <p:cNvSpPr/>
          <p:nvPr/>
        </p:nvSpPr>
        <p:spPr>
          <a:xfrm>
            <a:off x="2432611" y="3834332"/>
            <a:ext cx="500895" cy="415636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3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20" name="วงรี 19"/>
          <p:cNvSpPr/>
          <p:nvPr/>
        </p:nvSpPr>
        <p:spPr>
          <a:xfrm>
            <a:off x="8513740" y="3815860"/>
            <a:ext cx="500895" cy="415636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6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21" name="วงรี 20"/>
          <p:cNvSpPr/>
          <p:nvPr/>
        </p:nvSpPr>
        <p:spPr>
          <a:xfrm>
            <a:off x="6467888" y="3825091"/>
            <a:ext cx="500895" cy="415636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5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22" name="วงรี 21"/>
          <p:cNvSpPr/>
          <p:nvPr/>
        </p:nvSpPr>
        <p:spPr>
          <a:xfrm>
            <a:off x="4806107" y="5350410"/>
            <a:ext cx="834467" cy="415636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10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23" name="วงรี 22"/>
          <p:cNvSpPr/>
          <p:nvPr/>
        </p:nvSpPr>
        <p:spPr>
          <a:xfrm>
            <a:off x="2779966" y="5359641"/>
            <a:ext cx="855833" cy="415636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8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24" name="วงรี 23"/>
          <p:cNvSpPr/>
          <p:nvPr/>
        </p:nvSpPr>
        <p:spPr>
          <a:xfrm>
            <a:off x="3850779" y="5359641"/>
            <a:ext cx="729489" cy="415636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9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25" name="วงรี 24"/>
          <p:cNvSpPr/>
          <p:nvPr/>
        </p:nvSpPr>
        <p:spPr>
          <a:xfrm>
            <a:off x="1717125" y="5368872"/>
            <a:ext cx="931045" cy="415636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7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26" name="วงรี 25"/>
          <p:cNvSpPr/>
          <p:nvPr/>
        </p:nvSpPr>
        <p:spPr>
          <a:xfrm>
            <a:off x="8788912" y="5350410"/>
            <a:ext cx="856093" cy="415636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14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27" name="วงรี 26"/>
          <p:cNvSpPr/>
          <p:nvPr/>
        </p:nvSpPr>
        <p:spPr>
          <a:xfrm>
            <a:off x="6768098" y="5359641"/>
            <a:ext cx="848755" cy="415636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12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28" name="วงรี 27"/>
          <p:cNvSpPr/>
          <p:nvPr/>
        </p:nvSpPr>
        <p:spPr>
          <a:xfrm>
            <a:off x="7808029" y="5359641"/>
            <a:ext cx="872836" cy="415636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13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29" name="วงรี 28"/>
          <p:cNvSpPr/>
          <p:nvPr/>
        </p:nvSpPr>
        <p:spPr>
          <a:xfrm>
            <a:off x="5789224" y="5368872"/>
            <a:ext cx="837210" cy="415636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11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cxnSp>
        <p:nvCxnSpPr>
          <p:cNvPr id="31" name="ลูกศรเชื่อมต่อแบบตรง 30"/>
          <p:cNvCxnSpPr>
            <a:stCxn id="4" idx="3"/>
            <a:endCxn id="8" idx="7"/>
          </p:cNvCxnSpPr>
          <p:nvPr/>
        </p:nvCxnSpPr>
        <p:spPr>
          <a:xfrm flipH="1">
            <a:off x="3875645" y="2098379"/>
            <a:ext cx="1646416" cy="75459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ลูกศรเชื่อมต่อแบบตรง 31"/>
          <p:cNvCxnSpPr>
            <a:stCxn id="4" idx="5"/>
            <a:endCxn id="9" idx="1"/>
          </p:cNvCxnSpPr>
          <p:nvPr/>
        </p:nvCxnSpPr>
        <p:spPr>
          <a:xfrm>
            <a:off x="5876248" y="2098379"/>
            <a:ext cx="1695938" cy="75993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ลูกศรเชื่อมต่อแบบตรง 32"/>
          <p:cNvCxnSpPr>
            <a:stCxn id="8" idx="3"/>
            <a:endCxn id="19" idx="7"/>
          </p:cNvCxnSpPr>
          <p:nvPr/>
        </p:nvCxnSpPr>
        <p:spPr>
          <a:xfrm flipH="1">
            <a:off x="2860152" y="3146871"/>
            <a:ext cx="661306" cy="74832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ลูกศรเชื่อมต่อแบบตรง 33"/>
          <p:cNvCxnSpPr>
            <a:stCxn id="8" idx="5"/>
            <a:endCxn id="18" idx="1"/>
          </p:cNvCxnSpPr>
          <p:nvPr/>
        </p:nvCxnSpPr>
        <p:spPr>
          <a:xfrm>
            <a:off x="3875645" y="3146871"/>
            <a:ext cx="658360" cy="73909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ลูกศรเชื่อมต่อแบบตรง 42"/>
          <p:cNvCxnSpPr>
            <a:stCxn id="18" idx="3"/>
            <a:endCxn id="24" idx="0"/>
          </p:cNvCxnSpPr>
          <p:nvPr/>
        </p:nvCxnSpPr>
        <p:spPr>
          <a:xfrm flipH="1">
            <a:off x="4215524" y="4179869"/>
            <a:ext cx="318481" cy="117977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ลูกศรเชื่อมต่อแบบตรง 43"/>
          <p:cNvCxnSpPr>
            <a:stCxn id="18" idx="5"/>
            <a:endCxn id="22" idx="0"/>
          </p:cNvCxnSpPr>
          <p:nvPr/>
        </p:nvCxnSpPr>
        <p:spPr>
          <a:xfrm>
            <a:off x="4888192" y="4179869"/>
            <a:ext cx="335149" cy="117054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ลูกศรเชื่อมต่อแบบตรง 44"/>
          <p:cNvCxnSpPr>
            <a:stCxn id="21" idx="3"/>
            <a:endCxn id="29" idx="0"/>
          </p:cNvCxnSpPr>
          <p:nvPr/>
        </p:nvCxnSpPr>
        <p:spPr>
          <a:xfrm flipH="1">
            <a:off x="6207829" y="4179859"/>
            <a:ext cx="333413" cy="118901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ลูกศรเชื่อมต่อแบบตรง 45"/>
          <p:cNvCxnSpPr>
            <a:stCxn id="21" idx="5"/>
            <a:endCxn id="27" idx="0"/>
          </p:cNvCxnSpPr>
          <p:nvPr/>
        </p:nvCxnSpPr>
        <p:spPr>
          <a:xfrm>
            <a:off x="6895429" y="4179859"/>
            <a:ext cx="297047" cy="117978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ลูกศรเชื่อมต่อแบบตรง 46"/>
          <p:cNvCxnSpPr>
            <a:stCxn id="9" idx="3"/>
            <a:endCxn id="21" idx="7"/>
          </p:cNvCxnSpPr>
          <p:nvPr/>
        </p:nvCxnSpPr>
        <p:spPr>
          <a:xfrm flipH="1">
            <a:off x="6895429" y="3152218"/>
            <a:ext cx="676757" cy="73374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ลูกศรเชื่อมต่อแบบตรง 47"/>
          <p:cNvCxnSpPr>
            <a:stCxn id="9" idx="5"/>
            <a:endCxn id="20" idx="1"/>
          </p:cNvCxnSpPr>
          <p:nvPr/>
        </p:nvCxnSpPr>
        <p:spPr>
          <a:xfrm>
            <a:off x="7926373" y="3152218"/>
            <a:ext cx="660721" cy="72451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ลูกศรเชื่อมต่อแบบตรง 61"/>
          <p:cNvCxnSpPr>
            <a:stCxn id="19" idx="3"/>
            <a:endCxn id="25" idx="0"/>
          </p:cNvCxnSpPr>
          <p:nvPr/>
        </p:nvCxnSpPr>
        <p:spPr>
          <a:xfrm flipH="1">
            <a:off x="2182648" y="4189100"/>
            <a:ext cx="323317" cy="117977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ลูกศรเชื่อมต่อแบบตรง 62"/>
          <p:cNvCxnSpPr>
            <a:endCxn id="23" idx="0"/>
          </p:cNvCxnSpPr>
          <p:nvPr/>
        </p:nvCxnSpPr>
        <p:spPr>
          <a:xfrm>
            <a:off x="2867711" y="4236602"/>
            <a:ext cx="340172" cy="112303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ลูกศรเชื่อมต่อแบบตรง 63"/>
          <p:cNvCxnSpPr>
            <a:stCxn id="20" idx="3"/>
            <a:endCxn id="28" idx="0"/>
          </p:cNvCxnSpPr>
          <p:nvPr/>
        </p:nvCxnSpPr>
        <p:spPr>
          <a:xfrm flipH="1">
            <a:off x="8244447" y="4170628"/>
            <a:ext cx="342647" cy="118901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ลูกศรเชื่อมต่อแบบตรง 64"/>
          <p:cNvCxnSpPr>
            <a:stCxn id="20" idx="5"/>
            <a:endCxn id="26" idx="0"/>
          </p:cNvCxnSpPr>
          <p:nvPr/>
        </p:nvCxnSpPr>
        <p:spPr>
          <a:xfrm>
            <a:off x="8941281" y="4170628"/>
            <a:ext cx="275678" cy="117978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8681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0"/>
            <a:ext cx="5367867" cy="1325563"/>
          </a:xfrm>
        </p:spPr>
        <p:txBody>
          <a:bodyPr/>
          <a:lstStyle/>
          <a:p>
            <a:r>
              <a:rPr lang="en-US" dirty="0"/>
              <a:t>Binary Tree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0" y="6444446"/>
            <a:ext cx="5943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400" dirty="0"/>
              <a:t>http://opendatastructures.org/versions/edition-0.1d/ods-java/node52.html</a:t>
            </a:r>
          </a:p>
        </p:txBody>
      </p:sp>
      <p:pic>
        <p:nvPicPr>
          <p:cNvPr id="1028" name="Picture 4" descr="\includegraphics{figs/eytzinger}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133" y="4466939"/>
            <a:ext cx="3657600" cy="1971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9" name="กลุ่ม 38"/>
          <p:cNvGrpSpPr/>
          <p:nvPr/>
        </p:nvGrpSpPr>
        <p:grpSpPr>
          <a:xfrm>
            <a:off x="5867400" y="865981"/>
            <a:ext cx="5485566" cy="3416806"/>
            <a:chOff x="5367867" y="256381"/>
            <a:chExt cx="5485566" cy="3416806"/>
          </a:xfrm>
        </p:grpSpPr>
        <p:sp>
          <p:nvSpPr>
            <p:cNvPr id="6" name="วงรี 5"/>
            <p:cNvSpPr/>
            <p:nvPr/>
          </p:nvSpPr>
          <p:spPr>
            <a:xfrm>
              <a:off x="7509933" y="256381"/>
              <a:ext cx="1075267" cy="9289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dirty="0">
                  <a:solidFill>
                    <a:schemeClr val="tx1"/>
                  </a:solidFill>
                </a:rPr>
                <a:t>ฝากเลี้ยง</a:t>
              </a:r>
            </a:p>
          </p:txBody>
        </p:sp>
        <p:sp>
          <p:nvSpPr>
            <p:cNvPr id="11" name="วงรี 10"/>
            <p:cNvSpPr/>
            <p:nvPr/>
          </p:nvSpPr>
          <p:spPr>
            <a:xfrm>
              <a:off x="6070600" y="1399381"/>
              <a:ext cx="1075267" cy="9289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dirty="0">
                  <a:solidFill>
                    <a:schemeClr val="tx1"/>
                  </a:solidFill>
                </a:rPr>
                <a:t>ในเมือง</a:t>
              </a:r>
            </a:p>
          </p:txBody>
        </p:sp>
        <p:sp>
          <p:nvSpPr>
            <p:cNvPr id="12" name="วงรี 11"/>
            <p:cNvSpPr/>
            <p:nvPr/>
          </p:nvSpPr>
          <p:spPr>
            <a:xfrm>
              <a:off x="8999454" y="1399381"/>
              <a:ext cx="1075267" cy="9289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dirty="0">
                  <a:solidFill>
                    <a:schemeClr val="tx1"/>
                  </a:solidFill>
                </a:rPr>
                <a:t>นอกเมือง</a:t>
              </a:r>
            </a:p>
          </p:txBody>
        </p:sp>
        <p:sp>
          <p:nvSpPr>
            <p:cNvPr id="13" name="วงรี 12"/>
            <p:cNvSpPr/>
            <p:nvPr/>
          </p:nvSpPr>
          <p:spPr>
            <a:xfrm>
              <a:off x="5367867" y="2744235"/>
              <a:ext cx="1062566" cy="9289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2400" dirty="0">
                  <a:solidFill>
                    <a:schemeClr val="tx1"/>
                  </a:solidFill>
                </a:rPr>
                <a:t>สายสามัญ</a:t>
              </a:r>
            </a:p>
          </p:txBody>
        </p:sp>
        <p:sp>
          <p:nvSpPr>
            <p:cNvPr id="16" name="วงรี 15"/>
            <p:cNvSpPr/>
            <p:nvPr/>
          </p:nvSpPr>
          <p:spPr>
            <a:xfrm>
              <a:off x="6705601" y="2744235"/>
              <a:ext cx="1075267" cy="9289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2400" dirty="0">
                  <a:solidFill>
                    <a:schemeClr val="tx1"/>
                  </a:solidFill>
                </a:rPr>
                <a:t>สายอาชีพ</a:t>
              </a:r>
            </a:p>
          </p:txBody>
        </p:sp>
        <p:sp>
          <p:nvSpPr>
            <p:cNvPr id="17" name="วงรี 16"/>
            <p:cNvSpPr/>
            <p:nvPr/>
          </p:nvSpPr>
          <p:spPr>
            <a:xfrm>
              <a:off x="8427731" y="2744235"/>
              <a:ext cx="1075267" cy="9289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2400" dirty="0">
                  <a:solidFill>
                    <a:schemeClr val="tx1"/>
                  </a:solidFill>
                </a:rPr>
                <a:t>สายสามัญ</a:t>
              </a:r>
            </a:p>
          </p:txBody>
        </p:sp>
        <p:sp>
          <p:nvSpPr>
            <p:cNvPr id="18" name="วงรี 17"/>
            <p:cNvSpPr/>
            <p:nvPr/>
          </p:nvSpPr>
          <p:spPr>
            <a:xfrm>
              <a:off x="9778166" y="2744235"/>
              <a:ext cx="1075267" cy="9289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2400" dirty="0">
                  <a:solidFill>
                    <a:schemeClr val="tx1"/>
                  </a:solidFill>
                </a:rPr>
                <a:t>สายอาชีพ</a:t>
              </a:r>
            </a:p>
          </p:txBody>
        </p:sp>
        <p:cxnSp>
          <p:nvCxnSpPr>
            <p:cNvPr id="10" name="ลูกศรเชื่อมต่อแบบตรง 9"/>
            <p:cNvCxnSpPr>
              <a:stCxn id="6" idx="3"/>
              <a:endCxn id="11" idx="7"/>
            </p:cNvCxnSpPr>
            <p:nvPr/>
          </p:nvCxnSpPr>
          <p:spPr>
            <a:xfrm flipH="1">
              <a:off x="6988398" y="1049291"/>
              <a:ext cx="679004" cy="486132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ลูกศรเชื่อมต่อแบบตรง 19"/>
            <p:cNvCxnSpPr>
              <a:stCxn id="6" idx="5"/>
              <a:endCxn id="12" idx="1"/>
            </p:cNvCxnSpPr>
            <p:nvPr/>
          </p:nvCxnSpPr>
          <p:spPr>
            <a:xfrm>
              <a:off x="8427731" y="1049291"/>
              <a:ext cx="729192" cy="486132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ลูกศรเชื่อมต่อแบบตรง 26"/>
            <p:cNvCxnSpPr>
              <a:stCxn id="11" idx="5"/>
              <a:endCxn id="16" idx="0"/>
            </p:cNvCxnSpPr>
            <p:nvPr/>
          </p:nvCxnSpPr>
          <p:spPr>
            <a:xfrm>
              <a:off x="6988398" y="2192291"/>
              <a:ext cx="254837" cy="551944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ลูกศรเชื่อมต่อแบบตรง 27"/>
            <p:cNvCxnSpPr>
              <a:stCxn id="11" idx="3"/>
              <a:endCxn id="13" idx="0"/>
            </p:cNvCxnSpPr>
            <p:nvPr/>
          </p:nvCxnSpPr>
          <p:spPr>
            <a:xfrm flipH="1">
              <a:off x="5899150" y="2192291"/>
              <a:ext cx="328919" cy="551944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ลูกศรเชื่อมต่อแบบตรง 32"/>
            <p:cNvCxnSpPr>
              <a:stCxn id="12" idx="5"/>
              <a:endCxn id="18" idx="0"/>
            </p:cNvCxnSpPr>
            <p:nvPr/>
          </p:nvCxnSpPr>
          <p:spPr>
            <a:xfrm>
              <a:off x="9917252" y="2192291"/>
              <a:ext cx="398548" cy="551944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ลูกศรเชื่อมต่อแบบตรง 33"/>
            <p:cNvCxnSpPr>
              <a:stCxn id="12" idx="3"/>
              <a:endCxn id="17" idx="0"/>
            </p:cNvCxnSpPr>
            <p:nvPr/>
          </p:nvCxnSpPr>
          <p:spPr>
            <a:xfrm flipH="1">
              <a:off x="8965365" y="2192291"/>
              <a:ext cx="191558" cy="551944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8" name="ตาราง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746827"/>
              </p:ext>
            </p:extLst>
          </p:nvPr>
        </p:nvGraphicFramePr>
        <p:xfrm>
          <a:off x="5274732" y="4637543"/>
          <a:ext cx="6620936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5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5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5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58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58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58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58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8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1800" dirty="0"/>
                        <a:t>ฝากเลี้ยง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dirty="0"/>
                        <a:t>ในเมือง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dirty="0"/>
                        <a:t>นอกเมือง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dirty="0"/>
                        <a:t>สายสามัญ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dirty="0"/>
                        <a:t>สายอาชีพ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dirty="0"/>
                        <a:t>สายสามัญ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dirty="0"/>
                        <a:t>สายอาชีพ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0" name="รูปภาพ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997" y="2048947"/>
            <a:ext cx="2026069" cy="2283108"/>
          </a:xfrm>
          <a:prstGeom prst="rect">
            <a:avLst/>
          </a:prstGeom>
        </p:spPr>
      </p:pic>
      <p:sp>
        <p:nvSpPr>
          <p:cNvPr id="43" name="ชื่อเรื่อง 1"/>
          <p:cNvSpPr txBox="1">
            <a:spLocks/>
          </p:cNvSpPr>
          <p:nvPr/>
        </p:nvSpPr>
        <p:spPr>
          <a:xfrm>
            <a:off x="565790" y="1531563"/>
            <a:ext cx="1378368" cy="5267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Function</a:t>
            </a:r>
            <a:endParaRPr lang="th-TH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คำบรรยายภาพแบบเมฆ 2"/>
          <p:cNvSpPr/>
          <p:nvPr/>
        </p:nvSpPr>
        <p:spPr>
          <a:xfrm>
            <a:off x="2115608" y="1306333"/>
            <a:ext cx="2291682" cy="705116"/>
          </a:xfrm>
          <a:prstGeom prst="cloudCallout">
            <a:avLst>
              <a:gd name="adj1" fmla="val -56159"/>
              <a:gd name="adj2" fmla="val 8275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N = left(1) = 3</a:t>
            </a:r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23" name="คำบรรยายภาพแบบเมฆ 22"/>
          <p:cNvSpPr/>
          <p:nvPr/>
        </p:nvSpPr>
        <p:spPr>
          <a:xfrm>
            <a:off x="3187645" y="2145023"/>
            <a:ext cx="2728773" cy="705116"/>
          </a:xfrm>
          <a:prstGeom prst="cloudCallout">
            <a:avLst>
              <a:gd name="adj1" fmla="val -90460"/>
              <a:gd name="adj2" fmla="val 6354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N = right(1) = 4</a:t>
            </a:r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24" name="คำบรรยายภาพแบบเมฆ 23"/>
          <p:cNvSpPr/>
          <p:nvPr/>
        </p:nvSpPr>
        <p:spPr>
          <a:xfrm>
            <a:off x="2683934" y="3437954"/>
            <a:ext cx="2810934" cy="1085473"/>
          </a:xfrm>
          <a:prstGeom prst="cloudCallout">
            <a:avLst>
              <a:gd name="adj1" fmla="val -65141"/>
              <a:gd name="adj2" fmla="val -24794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N = parent(4) </a:t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= 1.5 = 1</a:t>
            </a:r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25" name="รูปแบบอิสระ 24"/>
          <p:cNvSpPr/>
          <p:nvPr/>
        </p:nvSpPr>
        <p:spPr>
          <a:xfrm>
            <a:off x="655607" y="4647492"/>
            <a:ext cx="4019909" cy="1232772"/>
          </a:xfrm>
          <a:custGeom>
            <a:avLst/>
            <a:gdLst>
              <a:gd name="connsiteX0" fmla="*/ 0 w 9135373"/>
              <a:gd name="connsiteY0" fmla="*/ 0 h 3614468"/>
              <a:gd name="connsiteX1" fmla="*/ 8669547 w 9135373"/>
              <a:gd name="connsiteY1" fmla="*/ 8627 h 3614468"/>
              <a:gd name="connsiteX2" fmla="*/ 8669547 w 9135373"/>
              <a:gd name="connsiteY2" fmla="*/ 414068 h 3614468"/>
              <a:gd name="connsiteX3" fmla="*/ 431320 w 9135373"/>
              <a:gd name="connsiteY3" fmla="*/ 457200 h 3614468"/>
              <a:gd name="connsiteX4" fmla="*/ 448573 w 9135373"/>
              <a:gd name="connsiteY4" fmla="*/ 948906 h 3614468"/>
              <a:gd name="connsiteX5" fmla="*/ 8686800 w 9135373"/>
              <a:gd name="connsiteY5" fmla="*/ 931653 h 3614468"/>
              <a:gd name="connsiteX6" fmla="*/ 8695426 w 9135373"/>
              <a:gd name="connsiteY6" fmla="*/ 1414732 h 3614468"/>
              <a:gd name="connsiteX7" fmla="*/ 439947 w 9135373"/>
              <a:gd name="connsiteY7" fmla="*/ 1423359 h 3614468"/>
              <a:gd name="connsiteX8" fmla="*/ 457200 w 9135373"/>
              <a:gd name="connsiteY8" fmla="*/ 2027208 h 3614468"/>
              <a:gd name="connsiteX9" fmla="*/ 8678173 w 9135373"/>
              <a:gd name="connsiteY9" fmla="*/ 2009955 h 3614468"/>
              <a:gd name="connsiteX10" fmla="*/ 8678173 w 9135373"/>
              <a:gd name="connsiteY10" fmla="*/ 2518913 h 3614468"/>
              <a:gd name="connsiteX11" fmla="*/ 457200 w 9135373"/>
              <a:gd name="connsiteY11" fmla="*/ 2544793 h 3614468"/>
              <a:gd name="connsiteX12" fmla="*/ 474453 w 9135373"/>
              <a:gd name="connsiteY12" fmla="*/ 3605842 h 3614468"/>
              <a:gd name="connsiteX13" fmla="*/ 9135373 w 9135373"/>
              <a:gd name="connsiteY13" fmla="*/ 3614468 h 3614468"/>
              <a:gd name="connsiteX0" fmla="*/ 0 w 9135373"/>
              <a:gd name="connsiteY0" fmla="*/ 0 h 3614468"/>
              <a:gd name="connsiteX1" fmla="*/ 8669547 w 9135373"/>
              <a:gd name="connsiteY1" fmla="*/ 8627 h 3614468"/>
              <a:gd name="connsiteX2" fmla="*/ 8669547 w 9135373"/>
              <a:gd name="connsiteY2" fmla="*/ 414068 h 3614468"/>
              <a:gd name="connsiteX3" fmla="*/ 431320 w 9135373"/>
              <a:gd name="connsiteY3" fmla="*/ 457200 h 3614468"/>
              <a:gd name="connsiteX4" fmla="*/ 448573 w 9135373"/>
              <a:gd name="connsiteY4" fmla="*/ 948906 h 3614468"/>
              <a:gd name="connsiteX5" fmla="*/ 8686800 w 9135373"/>
              <a:gd name="connsiteY5" fmla="*/ 931653 h 3614468"/>
              <a:gd name="connsiteX6" fmla="*/ 8695426 w 9135373"/>
              <a:gd name="connsiteY6" fmla="*/ 1414732 h 3614468"/>
              <a:gd name="connsiteX7" fmla="*/ 439947 w 9135373"/>
              <a:gd name="connsiteY7" fmla="*/ 1423359 h 3614468"/>
              <a:gd name="connsiteX8" fmla="*/ 457200 w 9135373"/>
              <a:gd name="connsiteY8" fmla="*/ 2027208 h 3614468"/>
              <a:gd name="connsiteX9" fmla="*/ 8678173 w 9135373"/>
              <a:gd name="connsiteY9" fmla="*/ 2009955 h 3614468"/>
              <a:gd name="connsiteX10" fmla="*/ 8678174 w 9135373"/>
              <a:gd name="connsiteY10" fmla="*/ 3023556 h 3614468"/>
              <a:gd name="connsiteX11" fmla="*/ 457200 w 9135373"/>
              <a:gd name="connsiteY11" fmla="*/ 2544793 h 3614468"/>
              <a:gd name="connsiteX12" fmla="*/ 474453 w 9135373"/>
              <a:gd name="connsiteY12" fmla="*/ 3605842 h 3614468"/>
              <a:gd name="connsiteX13" fmla="*/ 9135373 w 9135373"/>
              <a:gd name="connsiteY13" fmla="*/ 3614468 h 3614468"/>
              <a:gd name="connsiteX0" fmla="*/ 0 w 9135373"/>
              <a:gd name="connsiteY0" fmla="*/ 0 h 3614468"/>
              <a:gd name="connsiteX1" fmla="*/ 8669547 w 9135373"/>
              <a:gd name="connsiteY1" fmla="*/ 8627 h 3614468"/>
              <a:gd name="connsiteX2" fmla="*/ 8669547 w 9135373"/>
              <a:gd name="connsiteY2" fmla="*/ 414068 h 3614468"/>
              <a:gd name="connsiteX3" fmla="*/ 431320 w 9135373"/>
              <a:gd name="connsiteY3" fmla="*/ 457200 h 3614468"/>
              <a:gd name="connsiteX4" fmla="*/ 448573 w 9135373"/>
              <a:gd name="connsiteY4" fmla="*/ 948906 h 3614468"/>
              <a:gd name="connsiteX5" fmla="*/ 8686800 w 9135373"/>
              <a:gd name="connsiteY5" fmla="*/ 931653 h 3614468"/>
              <a:gd name="connsiteX6" fmla="*/ 8695426 w 9135373"/>
              <a:gd name="connsiteY6" fmla="*/ 1414732 h 3614468"/>
              <a:gd name="connsiteX7" fmla="*/ 439947 w 9135373"/>
              <a:gd name="connsiteY7" fmla="*/ 1423359 h 3614468"/>
              <a:gd name="connsiteX8" fmla="*/ 457200 w 9135373"/>
              <a:gd name="connsiteY8" fmla="*/ 2027208 h 3614468"/>
              <a:gd name="connsiteX9" fmla="*/ 8678173 w 9135373"/>
              <a:gd name="connsiteY9" fmla="*/ 2009955 h 3614468"/>
              <a:gd name="connsiteX10" fmla="*/ 8678174 w 9135373"/>
              <a:gd name="connsiteY10" fmla="*/ 3023556 h 3614468"/>
              <a:gd name="connsiteX11" fmla="*/ 398386 w 9135373"/>
              <a:gd name="connsiteY11" fmla="*/ 3024203 h 3614468"/>
              <a:gd name="connsiteX12" fmla="*/ 474453 w 9135373"/>
              <a:gd name="connsiteY12" fmla="*/ 3605842 h 3614468"/>
              <a:gd name="connsiteX13" fmla="*/ 9135373 w 9135373"/>
              <a:gd name="connsiteY13" fmla="*/ 3614468 h 3614468"/>
              <a:gd name="connsiteX0" fmla="*/ 0 w 9135373"/>
              <a:gd name="connsiteY0" fmla="*/ 0 h 3614468"/>
              <a:gd name="connsiteX1" fmla="*/ 8669547 w 9135373"/>
              <a:gd name="connsiteY1" fmla="*/ 8627 h 3614468"/>
              <a:gd name="connsiteX2" fmla="*/ 8669547 w 9135373"/>
              <a:gd name="connsiteY2" fmla="*/ 414068 h 3614468"/>
              <a:gd name="connsiteX3" fmla="*/ 431320 w 9135373"/>
              <a:gd name="connsiteY3" fmla="*/ 457200 h 3614468"/>
              <a:gd name="connsiteX4" fmla="*/ 448573 w 9135373"/>
              <a:gd name="connsiteY4" fmla="*/ 948906 h 3614468"/>
              <a:gd name="connsiteX5" fmla="*/ 8686800 w 9135373"/>
              <a:gd name="connsiteY5" fmla="*/ 931653 h 3614468"/>
              <a:gd name="connsiteX6" fmla="*/ 8695426 w 9135373"/>
              <a:gd name="connsiteY6" fmla="*/ 1414732 h 3614468"/>
              <a:gd name="connsiteX7" fmla="*/ 439947 w 9135373"/>
              <a:gd name="connsiteY7" fmla="*/ 1423359 h 3614468"/>
              <a:gd name="connsiteX8" fmla="*/ 457200 w 9135373"/>
              <a:gd name="connsiteY8" fmla="*/ 2027208 h 3614468"/>
              <a:gd name="connsiteX9" fmla="*/ 8678174 w 9135373"/>
              <a:gd name="connsiteY9" fmla="*/ 2312741 h 3614468"/>
              <a:gd name="connsiteX10" fmla="*/ 8678174 w 9135373"/>
              <a:gd name="connsiteY10" fmla="*/ 3023556 h 3614468"/>
              <a:gd name="connsiteX11" fmla="*/ 398386 w 9135373"/>
              <a:gd name="connsiteY11" fmla="*/ 3024203 h 3614468"/>
              <a:gd name="connsiteX12" fmla="*/ 474453 w 9135373"/>
              <a:gd name="connsiteY12" fmla="*/ 3605842 h 3614468"/>
              <a:gd name="connsiteX13" fmla="*/ 9135373 w 9135373"/>
              <a:gd name="connsiteY13" fmla="*/ 3614468 h 3614468"/>
              <a:gd name="connsiteX0" fmla="*/ 0 w 9135373"/>
              <a:gd name="connsiteY0" fmla="*/ 0 h 3614468"/>
              <a:gd name="connsiteX1" fmla="*/ 8669547 w 9135373"/>
              <a:gd name="connsiteY1" fmla="*/ 8627 h 3614468"/>
              <a:gd name="connsiteX2" fmla="*/ 8669547 w 9135373"/>
              <a:gd name="connsiteY2" fmla="*/ 414068 h 3614468"/>
              <a:gd name="connsiteX3" fmla="*/ 431320 w 9135373"/>
              <a:gd name="connsiteY3" fmla="*/ 457200 h 3614468"/>
              <a:gd name="connsiteX4" fmla="*/ 448573 w 9135373"/>
              <a:gd name="connsiteY4" fmla="*/ 948906 h 3614468"/>
              <a:gd name="connsiteX5" fmla="*/ 8686800 w 9135373"/>
              <a:gd name="connsiteY5" fmla="*/ 931653 h 3614468"/>
              <a:gd name="connsiteX6" fmla="*/ 8695426 w 9135373"/>
              <a:gd name="connsiteY6" fmla="*/ 1414732 h 3614468"/>
              <a:gd name="connsiteX7" fmla="*/ 439947 w 9135373"/>
              <a:gd name="connsiteY7" fmla="*/ 1423359 h 3614468"/>
              <a:gd name="connsiteX8" fmla="*/ 457199 w 9135373"/>
              <a:gd name="connsiteY8" fmla="*/ 2380460 h 3614468"/>
              <a:gd name="connsiteX9" fmla="*/ 8678174 w 9135373"/>
              <a:gd name="connsiteY9" fmla="*/ 2312741 h 3614468"/>
              <a:gd name="connsiteX10" fmla="*/ 8678174 w 9135373"/>
              <a:gd name="connsiteY10" fmla="*/ 3023556 h 3614468"/>
              <a:gd name="connsiteX11" fmla="*/ 398386 w 9135373"/>
              <a:gd name="connsiteY11" fmla="*/ 3024203 h 3614468"/>
              <a:gd name="connsiteX12" fmla="*/ 474453 w 9135373"/>
              <a:gd name="connsiteY12" fmla="*/ 3605842 h 3614468"/>
              <a:gd name="connsiteX13" fmla="*/ 9135373 w 9135373"/>
              <a:gd name="connsiteY13" fmla="*/ 3614468 h 3614468"/>
              <a:gd name="connsiteX0" fmla="*/ 0 w 9135373"/>
              <a:gd name="connsiteY0" fmla="*/ 0 h 3614468"/>
              <a:gd name="connsiteX1" fmla="*/ 8669547 w 9135373"/>
              <a:gd name="connsiteY1" fmla="*/ 8627 h 3614468"/>
              <a:gd name="connsiteX2" fmla="*/ 8669547 w 9135373"/>
              <a:gd name="connsiteY2" fmla="*/ 414068 h 3614468"/>
              <a:gd name="connsiteX3" fmla="*/ 431320 w 9135373"/>
              <a:gd name="connsiteY3" fmla="*/ 457200 h 3614468"/>
              <a:gd name="connsiteX4" fmla="*/ 448573 w 9135373"/>
              <a:gd name="connsiteY4" fmla="*/ 948906 h 3614468"/>
              <a:gd name="connsiteX5" fmla="*/ 8686800 w 9135373"/>
              <a:gd name="connsiteY5" fmla="*/ 931653 h 3614468"/>
              <a:gd name="connsiteX6" fmla="*/ 8695426 w 9135373"/>
              <a:gd name="connsiteY6" fmla="*/ 1414732 h 3614468"/>
              <a:gd name="connsiteX7" fmla="*/ 439947 w 9135373"/>
              <a:gd name="connsiteY7" fmla="*/ 1423359 h 3614468"/>
              <a:gd name="connsiteX8" fmla="*/ 457199 w 9135373"/>
              <a:gd name="connsiteY8" fmla="*/ 2380460 h 3614468"/>
              <a:gd name="connsiteX9" fmla="*/ 8678174 w 9135373"/>
              <a:gd name="connsiteY9" fmla="*/ 2312741 h 3614468"/>
              <a:gd name="connsiteX10" fmla="*/ 8678174 w 9135373"/>
              <a:gd name="connsiteY10" fmla="*/ 3023556 h 3614468"/>
              <a:gd name="connsiteX11" fmla="*/ 437594 w 9135373"/>
              <a:gd name="connsiteY11" fmla="*/ 3024203 h 3614468"/>
              <a:gd name="connsiteX12" fmla="*/ 474453 w 9135373"/>
              <a:gd name="connsiteY12" fmla="*/ 3605842 h 3614468"/>
              <a:gd name="connsiteX13" fmla="*/ 9135373 w 9135373"/>
              <a:gd name="connsiteY13" fmla="*/ 3614468 h 3614468"/>
              <a:gd name="connsiteX0" fmla="*/ 0 w 9135373"/>
              <a:gd name="connsiteY0" fmla="*/ 0 h 3614468"/>
              <a:gd name="connsiteX1" fmla="*/ 8669547 w 9135373"/>
              <a:gd name="connsiteY1" fmla="*/ 8627 h 3614468"/>
              <a:gd name="connsiteX2" fmla="*/ 8669547 w 9135373"/>
              <a:gd name="connsiteY2" fmla="*/ 414068 h 3614468"/>
              <a:gd name="connsiteX3" fmla="*/ 431320 w 9135373"/>
              <a:gd name="connsiteY3" fmla="*/ 457200 h 3614468"/>
              <a:gd name="connsiteX4" fmla="*/ 448573 w 9135373"/>
              <a:gd name="connsiteY4" fmla="*/ 948906 h 3614468"/>
              <a:gd name="connsiteX5" fmla="*/ 8686800 w 9135373"/>
              <a:gd name="connsiteY5" fmla="*/ 931653 h 3614468"/>
              <a:gd name="connsiteX6" fmla="*/ 8695426 w 9135373"/>
              <a:gd name="connsiteY6" fmla="*/ 1414732 h 3614468"/>
              <a:gd name="connsiteX7" fmla="*/ 439947 w 9135373"/>
              <a:gd name="connsiteY7" fmla="*/ 1423359 h 3614468"/>
              <a:gd name="connsiteX8" fmla="*/ 457199 w 9135373"/>
              <a:gd name="connsiteY8" fmla="*/ 2380460 h 3614468"/>
              <a:gd name="connsiteX9" fmla="*/ 8678174 w 9135373"/>
              <a:gd name="connsiteY9" fmla="*/ 2312741 h 3614468"/>
              <a:gd name="connsiteX10" fmla="*/ 8678174 w 9135373"/>
              <a:gd name="connsiteY10" fmla="*/ 3023556 h 3614468"/>
              <a:gd name="connsiteX11" fmla="*/ 457197 w 9135373"/>
              <a:gd name="connsiteY11" fmla="*/ 3024203 h 3614468"/>
              <a:gd name="connsiteX12" fmla="*/ 474453 w 9135373"/>
              <a:gd name="connsiteY12" fmla="*/ 3605842 h 3614468"/>
              <a:gd name="connsiteX13" fmla="*/ 9135373 w 9135373"/>
              <a:gd name="connsiteY13" fmla="*/ 3614468 h 3614468"/>
              <a:gd name="connsiteX0" fmla="*/ 0 w 9135373"/>
              <a:gd name="connsiteY0" fmla="*/ 0 h 3605842"/>
              <a:gd name="connsiteX1" fmla="*/ 8669547 w 9135373"/>
              <a:gd name="connsiteY1" fmla="*/ 8627 h 3605842"/>
              <a:gd name="connsiteX2" fmla="*/ 8669547 w 9135373"/>
              <a:gd name="connsiteY2" fmla="*/ 414068 h 3605842"/>
              <a:gd name="connsiteX3" fmla="*/ 431320 w 9135373"/>
              <a:gd name="connsiteY3" fmla="*/ 457200 h 3605842"/>
              <a:gd name="connsiteX4" fmla="*/ 448573 w 9135373"/>
              <a:gd name="connsiteY4" fmla="*/ 948906 h 3605842"/>
              <a:gd name="connsiteX5" fmla="*/ 8686800 w 9135373"/>
              <a:gd name="connsiteY5" fmla="*/ 931653 h 3605842"/>
              <a:gd name="connsiteX6" fmla="*/ 8695426 w 9135373"/>
              <a:gd name="connsiteY6" fmla="*/ 1414732 h 3605842"/>
              <a:gd name="connsiteX7" fmla="*/ 439947 w 9135373"/>
              <a:gd name="connsiteY7" fmla="*/ 1423359 h 3605842"/>
              <a:gd name="connsiteX8" fmla="*/ 457199 w 9135373"/>
              <a:gd name="connsiteY8" fmla="*/ 2380460 h 3605842"/>
              <a:gd name="connsiteX9" fmla="*/ 8678174 w 9135373"/>
              <a:gd name="connsiteY9" fmla="*/ 2312741 h 3605842"/>
              <a:gd name="connsiteX10" fmla="*/ 8678174 w 9135373"/>
              <a:gd name="connsiteY10" fmla="*/ 3023556 h 3605842"/>
              <a:gd name="connsiteX11" fmla="*/ 457197 w 9135373"/>
              <a:gd name="connsiteY11" fmla="*/ 3024203 h 3605842"/>
              <a:gd name="connsiteX12" fmla="*/ 474453 w 9135373"/>
              <a:gd name="connsiteY12" fmla="*/ 3605842 h 3605842"/>
              <a:gd name="connsiteX13" fmla="*/ 9135373 w 9135373"/>
              <a:gd name="connsiteY13" fmla="*/ 3564003 h 3605842"/>
              <a:gd name="connsiteX0" fmla="*/ 0 w 9135373"/>
              <a:gd name="connsiteY0" fmla="*/ 0 h 3605842"/>
              <a:gd name="connsiteX1" fmla="*/ 8669547 w 9135373"/>
              <a:gd name="connsiteY1" fmla="*/ 8627 h 3605842"/>
              <a:gd name="connsiteX2" fmla="*/ 8669547 w 9135373"/>
              <a:gd name="connsiteY2" fmla="*/ 414068 h 3605842"/>
              <a:gd name="connsiteX3" fmla="*/ 431320 w 9135373"/>
              <a:gd name="connsiteY3" fmla="*/ 457200 h 3605842"/>
              <a:gd name="connsiteX4" fmla="*/ 448573 w 9135373"/>
              <a:gd name="connsiteY4" fmla="*/ 948906 h 3605842"/>
              <a:gd name="connsiteX5" fmla="*/ 8686800 w 9135373"/>
              <a:gd name="connsiteY5" fmla="*/ 931653 h 3605842"/>
              <a:gd name="connsiteX6" fmla="*/ 8695426 w 9135373"/>
              <a:gd name="connsiteY6" fmla="*/ 1414732 h 3605842"/>
              <a:gd name="connsiteX7" fmla="*/ 420341 w 9135373"/>
              <a:gd name="connsiteY7" fmla="*/ 1751377 h 3605842"/>
              <a:gd name="connsiteX8" fmla="*/ 457199 w 9135373"/>
              <a:gd name="connsiteY8" fmla="*/ 2380460 h 3605842"/>
              <a:gd name="connsiteX9" fmla="*/ 8678174 w 9135373"/>
              <a:gd name="connsiteY9" fmla="*/ 2312741 h 3605842"/>
              <a:gd name="connsiteX10" fmla="*/ 8678174 w 9135373"/>
              <a:gd name="connsiteY10" fmla="*/ 3023556 h 3605842"/>
              <a:gd name="connsiteX11" fmla="*/ 457197 w 9135373"/>
              <a:gd name="connsiteY11" fmla="*/ 3024203 h 3605842"/>
              <a:gd name="connsiteX12" fmla="*/ 474453 w 9135373"/>
              <a:gd name="connsiteY12" fmla="*/ 3605842 h 3605842"/>
              <a:gd name="connsiteX13" fmla="*/ 9135373 w 9135373"/>
              <a:gd name="connsiteY13" fmla="*/ 3564003 h 3605842"/>
              <a:gd name="connsiteX0" fmla="*/ 0 w 9135373"/>
              <a:gd name="connsiteY0" fmla="*/ 0 h 3605842"/>
              <a:gd name="connsiteX1" fmla="*/ 8669547 w 9135373"/>
              <a:gd name="connsiteY1" fmla="*/ 8627 h 3605842"/>
              <a:gd name="connsiteX2" fmla="*/ 8669547 w 9135373"/>
              <a:gd name="connsiteY2" fmla="*/ 414068 h 3605842"/>
              <a:gd name="connsiteX3" fmla="*/ 431320 w 9135373"/>
              <a:gd name="connsiteY3" fmla="*/ 457200 h 3605842"/>
              <a:gd name="connsiteX4" fmla="*/ 448573 w 9135373"/>
              <a:gd name="connsiteY4" fmla="*/ 948906 h 3605842"/>
              <a:gd name="connsiteX5" fmla="*/ 8686800 w 9135373"/>
              <a:gd name="connsiteY5" fmla="*/ 931653 h 3605842"/>
              <a:gd name="connsiteX6" fmla="*/ 8617011 w 9135373"/>
              <a:gd name="connsiteY6" fmla="*/ 1717517 h 3605842"/>
              <a:gd name="connsiteX7" fmla="*/ 420341 w 9135373"/>
              <a:gd name="connsiteY7" fmla="*/ 1751377 h 3605842"/>
              <a:gd name="connsiteX8" fmla="*/ 457199 w 9135373"/>
              <a:gd name="connsiteY8" fmla="*/ 2380460 h 3605842"/>
              <a:gd name="connsiteX9" fmla="*/ 8678174 w 9135373"/>
              <a:gd name="connsiteY9" fmla="*/ 2312741 h 3605842"/>
              <a:gd name="connsiteX10" fmla="*/ 8678174 w 9135373"/>
              <a:gd name="connsiteY10" fmla="*/ 3023556 h 3605842"/>
              <a:gd name="connsiteX11" fmla="*/ 457197 w 9135373"/>
              <a:gd name="connsiteY11" fmla="*/ 3024203 h 3605842"/>
              <a:gd name="connsiteX12" fmla="*/ 474453 w 9135373"/>
              <a:gd name="connsiteY12" fmla="*/ 3605842 h 3605842"/>
              <a:gd name="connsiteX13" fmla="*/ 9135373 w 9135373"/>
              <a:gd name="connsiteY13" fmla="*/ 3564003 h 3605842"/>
              <a:gd name="connsiteX0" fmla="*/ 0 w 9135373"/>
              <a:gd name="connsiteY0" fmla="*/ 0 h 3605842"/>
              <a:gd name="connsiteX1" fmla="*/ 8669547 w 9135373"/>
              <a:gd name="connsiteY1" fmla="*/ 8627 h 3605842"/>
              <a:gd name="connsiteX2" fmla="*/ 8669547 w 9135373"/>
              <a:gd name="connsiteY2" fmla="*/ 414068 h 3605842"/>
              <a:gd name="connsiteX3" fmla="*/ 431320 w 9135373"/>
              <a:gd name="connsiteY3" fmla="*/ 457200 h 3605842"/>
              <a:gd name="connsiteX4" fmla="*/ 448573 w 9135373"/>
              <a:gd name="connsiteY4" fmla="*/ 948906 h 3605842"/>
              <a:gd name="connsiteX5" fmla="*/ 8686800 w 9135373"/>
              <a:gd name="connsiteY5" fmla="*/ 931653 h 3605842"/>
              <a:gd name="connsiteX6" fmla="*/ 8617011 w 9135373"/>
              <a:gd name="connsiteY6" fmla="*/ 1742748 h 3605842"/>
              <a:gd name="connsiteX7" fmla="*/ 420341 w 9135373"/>
              <a:gd name="connsiteY7" fmla="*/ 1751377 h 3605842"/>
              <a:gd name="connsiteX8" fmla="*/ 457199 w 9135373"/>
              <a:gd name="connsiteY8" fmla="*/ 2380460 h 3605842"/>
              <a:gd name="connsiteX9" fmla="*/ 8678174 w 9135373"/>
              <a:gd name="connsiteY9" fmla="*/ 2312741 h 3605842"/>
              <a:gd name="connsiteX10" fmla="*/ 8678174 w 9135373"/>
              <a:gd name="connsiteY10" fmla="*/ 3023556 h 3605842"/>
              <a:gd name="connsiteX11" fmla="*/ 457197 w 9135373"/>
              <a:gd name="connsiteY11" fmla="*/ 3024203 h 3605842"/>
              <a:gd name="connsiteX12" fmla="*/ 474453 w 9135373"/>
              <a:gd name="connsiteY12" fmla="*/ 3605842 h 3605842"/>
              <a:gd name="connsiteX13" fmla="*/ 9135373 w 9135373"/>
              <a:gd name="connsiteY13" fmla="*/ 3564003 h 3605842"/>
              <a:gd name="connsiteX0" fmla="*/ 0 w 9135373"/>
              <a:gd name="connsiteY0" fmla="*/ 0 h 3605842"/>
              <a:gd name="connsiteX1" fmla="*/ 8669547 w 9135373"/>
              <a:gd name="connsiteY1" fmla="*/ 8627 h 3605842"/>
              <a:gd name="connsiteX2" fmla="*/ 8669547 w 9135373"/>
              <a:gd name="connsiteY2" fmla="*/ 414068 h 3605842"/>
              <a:gd name="connsiteX3" fmla="*/ 431320 w 9135373"/>
              <a:gd name="connsiteY3" fmla="*/ 457200 h 3605842"/>
              <a:gd name="connsiteX4" fmla="*/ 448573 w 9135373"/>
              <a:gd name="connsiteY4" fmla="*/ 948906 h 3605842"/>
              <a:gd name="connsiteX5" fmla="*/ 8686800 w 9135373"/>
              <a:gd name="connsiteY5" fmla="*/ 931653 h 3605842"/>
              <a:gd name="connsiteX6" fmla="*/ 8617011 w 9135373"/>
              <a:gd name="connsiteY6" fmla="*/ 1767982 h 3605842"/>
              <a:gd name="connsiteX7" fmla="*/ 420341 w 9135373"/>
              <a:gd name="connsiteY7" fmla="*/ 1751377 h 3605842"/>
              <a:gd name="connsiteX8" fmla="*/ 457199 w 9135373"/>
              <a:gd name="connsiteY8" fmla="*/ 2380460 h 3605842"/>
              <a:gd name="connsiteX9" fmla="*/ 8678174 w 9135373"/>
              <a:gd name="connsiteY9" fmla="*/ 2312741 h 3605842"/>
              <a:gd name="connsiteX10" fmla="*/ 8678174 w 9135373"/>
              <a:gd name="connsiteY10" fmla="*/ 3023556 h 3605842"/>
              <a:gd name="connsiteX11" fmla="*/ 457197 w 9135373"/>
              <a:gd name="connsiteY11" fmla="*/ 3024203 h 3605842"/>
              <a:gd name="connsiteX12" fmla="*/ 474453 w 9135373"/>
              <a:gd name="connsiteY12" fmla="*/ 3605842 h 3605842"/>
              <a:gd name="connsiteX13" fmla="*/ 9135373 w 9135373"/>
              <a:gd name="connsiteY13" fmla="*/ 3564003 h 3605842"/>
              <a:gd name="connsiteX0" fmla="*/ 0 w 9135373"/>
              <a:gd name="connsiteY0" fmla="*/ 0 h 3605842"/>
              <a:gd name="connsiteX1" fmla="*/ 8669547 w 9135373"/>
              <a:gd name="connsiteY1" fmla="*/ 8627 h 3605842"/>
              <a:gd name="connsiteX2" fmla="*/ 8669547 w 9135373"/>
              <a:gd name="connsiteY2" fmla="*/ 414068 h 3605842"/>
              <a:gd name="connsiteX3" fmla="*/ 431320 w 9135373"/>
              <a:gd name="connsiteY3" fmla="*/ 457200 h 3605842"/>
              <a:gd name="connsiteX4" fmla="*/ 448573 w 9135373"/>
              <a:gd name="connsiteY4" fmla="*/ 948906 h 3605842"/>
              <a:gd name="connsiteX5" fmla="*/ 8667197 w 9135373"/>
              <a:gd name="connsiteY5" fmla="*/ 1083044 h 3605842"/>
              <a:gd name="connsiteX6" fmla="*/ 8617011 w 9135373"/>
              <a:gd name="connsiteY6" fmla="*/ 1767982 h 3605842"/>
              <a:gd name="connsiteX7" fmla="*/ 420341 w 9135373"/>
              <a:gd name="connsiteY7" fmla="*/ 1751377 h 3605842"/>
              <a:gd name="connsiteX8" fmla="*/ 457199 w 9135373"/>
              <a:gd name="connsiteY8" fmla="*/ 2380460 h 3605842"/>
              <a:gd name="connsiteX9" fmla="*/ 8678174 w 9135373"/>
              <a:gd name="connsiteY9" fmla="*/ 2312741 h 3605842"/>
              <a:gd name="connsiteX10" fmla="*/ 8678174 w 9135373"/>
              <a:gd name="connsiteY10" fmla="*/ 3023556 h 3605842"/>
              <a:gd name="connsiteX11" fmla="*/ 457197 w 9135373"/>
              <a:gd name="connsiteY11" fmla="*/ 3024203 h 3605842"/>
              <a:gd name="connsiteX12" fmla="*/ 474453 w 9135373"/>
              <a:gd name="connsiteY12" fmla="*/ 3605842 h 3605842"/>
              <a:gd name="connsiteX13" fmla="*/ 9135373 w 9135373"/>
              <a:gd name="connsiteY13" fmla="*/ 3564003 h 3605842"/>
              <a:gd name="connsiteX0" fmla="*/ 0 w 9135373"/>
              <a:gd name="connsiteY0" fmla="*/ 0 h 3605842"/>
              <a:gd name="connsiteX1" fmla="*/ 8669547 w 9135373"/>
              <a:gd name="connsiteY1" fmla="*/ 8627 h 3605842"/>
              <a:gd name="connsiteX2" fmla="*/ 8669547 w 9135373"/>
              <a:gd name="connsiteY2" fmla="*/ 414068 h 3605842"/>
              <a:gd name="connsiteX3" fmla="*/ 431320 w 9135373"/>
              <a:gd name="connsiteY3" fmla="*/ 457200 h 3605842"/>
              <a:gd name="connsiteX4" fmla="*/ 409365 w 9135373"/>
              <a:gd name="connsiteY4" fmla="*/ 1175997 h 3605842"/>
              <a:gd name="connsiteX5" fmla="*/ 8667197 w 9135373"/>
              <a:gd name="connsiteY5" fmla="*/ 1083044 h 3605842"/>
              <a:gd name="connsiteX6" fmla="*/ 8617011 w 9135373"/>
              <a:gd name="connsiteY6" fmla="*/ 1767982 h 3605842"/>
              <a:gd name="connsiteX7" fmla="*/ 420341 w 9135373"/>
              <a:gd name="connsiteY7" fmla="*/ 1751377 h 3605842"/>
              <a:gd name="connsiteX8" fmla="*/ 457199 w 9135373"/>
              <a:gd name="connsiteY8" fmla="*/ 2380460 h 3605842"/>
              <a:gd name="connsiteX9" fmla="*/ 8678174 w 9135373"/>
              <a:gd name="connsiteY9" fmla="*/ 2312741 h 3605842"/>
              <a:gd name="connsiteX10" fmla="*/ 8678174 w 9135373"/>
              <a:gd name="connsiteY10" fmla="*/ 3023556 h 3605842"/>
              <a:gd name="connsiteX11" fmla="*/ 457197 w 9135373"/>
              <a:gd name="connsiteY11" fmla="*/ 3024203 h 3605842"/>
              <a:gd name="connsiteX12" fmla="*/ 474453 w 9135373"/>
              <a:gd name="connsiteY12" fmla="*/ 3605842 h 3605842"/>
              <a:gd name="connsiteX13" fmla="*/ 9135373 w 9135373"/>
              <a:gd name="connsiteY13" fmla="*/ 3564003 h 3605842"/>
              <a:gd name="connsiteX0" fmla="*/ 0 w 9135373"/>
              <a:gd name="connsiteY0" fmla="*/ 0 h 3605842"/>
              <a:gd name="connsiteX1" fmla="*/ 8669547 w 9135373"/>
              <a:gd name="connsiteY1" fmla="*/ 8627 h 3605842"/>
              <a:gd name="connsiteX2" fmla="*/ 8669547 w 9135373"/>
              <a:gd name="connsiteY2" fmla="*/ 414068 h 3605842"/>
              <a:gd name="connsiteX3" fmla="*/ 431320 w 9135373"/>
              <a:gd name="connsiteY3" fmla="*/ 558126 h 3605842"/>
              <a:gd name="connsiteX4" fmla="*/ 409365 w 9135373"/>
              <a:gd name="connsiteY4" fmla="*/ 1175997 h 3605842"/>
              <a:gd name="connsiteX5" fmla="*/ 8667197 w 9135373"/>
              <a:gd name="connsiteY5" fmla="*/ 1083044 h 3605842"/>
              <a:gd name="connsiteX6" fmla="*/ 8617011 w 9135373"/>
              <a:gd name="connsiteY6" fmla="*/ 1767982 h 3605842"/>
              <a:gd name="connsiteX7" fmla="*/ 420341 w 9135373"/>
              <a:gd name="connsiteY7" fmla="*/ 1751377 h 3605842"/>
              <a:gd name="connsiteX8" fmla="*/ 457199 w 9135373"/>
              <a:gd name="connsiteY8" fmla="*/ 2380460 h 3605842"/>
              <a:gd name="connsiteX9" fmla="*/ 8678174 w 9135373"/>
              <a:gd name="connsiteY9" fmla="*/ 2312741 h 3605842"/>
              <a:gd name="connsiteX10" fmla="*/ 8678174 w 9135373"/>
              <a:gd name="connsiteY10" fmla="*/ 3023556 h 3605842"/>
              <a:gd name="connsiteX11" fmla="*/ 457197 w 9135373"/>
              <a:gd name="connsiteY11" fmla="*/ 3024203 h 3605842"/>
              <a:gd name="connsiteX12" fmla="*/ 474453 w 9135373"/>
              <a:gd name="connsiteY12" fmla="*/ 3605842 h 3605842"/>
              <a:gd name="connsiteX13" fmla="*/ 9135373 w 9135373"/>
              <a:gd name="connsiteY13" fmla="*/ 3564003 h 3605842"/>
              <a:gd name="connsiteX0" fmla="*/ 0 w 9135373"/>
              <a:gd name="connsiteY0" fmla="*/ 0 h 3605842"/>
              <a:gd name="connsiteX1" fmla="*/ 8669547 w 9135373"/>
              <a:gd name="connsiteY1" fmla="*/ 8627 h 3605842"/>
              <a:gd name="connsiteX2" fmla="*/ 8669547 w 9135373"/>
              <a:gd name="connsiteY2" fmla="*/ 540228 h 3605842"/>
              <a:gd name="connsiteX3" fmla="*/ 431320 w 9135373"/>
              <a:gd name="connsiteY3" fmla="*/ 558126 h 3605842"/>
              <a:gd name="connsiteX4" fmla="*/ 409365 w 9135373"/>
              <a:gd name="connsiteY4" fmla="*/ 1175997 h 3605842"/>
              <a:gd name="connsiteX5" fmla="*/ 8667197 w 9135373"/>
              <a:gd name="connsiteY5" fmla="*/ 1083044 h 3605842"/>
              <a:gd name="connsiteX6" fmla="*/ 8617011 w 9135373"/>
              <a:gd name="connsiteY6" fmla="*/ 1767982 h 3605842"/>
              <a:gd name="connsiteX7" fmla="*/ 420341 w 9135373"/>
              <a:gd name="connsiteY7" fmla="*/ 1751377 h 3605842"/>
              <a:gd name="connsiteX8" fmla="*/ 457199 w 9135373"/>
              <a:gd name="connsiteY8" fmla="*/ 2380460 h 3605842"/>
              <a:gd name="connsiteX9" fmla="*/ 8678174 w 9135373"/>
              <a:gd name="connsiteY9" fmla="*/ 2312741 h 3605842"/>
              <a:gd name="connsiteX10" fmla="*/ 8678174 w 9135373"/>
              <a:gd name="connsiteY10" fmla="*/ 3023556 h 3605842"/>
              <a:gd name="connsiteX11" fmla="*/ 457197 w 9135373"/>
              <a:gd name="connsiteY11" fmla="*/ 3024203 h 3605842"/>
              <a:gd name="connsiteX12" fmla="*/ 474453 w 9135373"/>
              <a:gd name="connsiteY12" fmla="*/ 3605842 h 3605842"/>
              <a:gd name="connsiteX13" fmla="*/ 9135373 w 9135373"/>
              <a:gd name="connsiteY13" fmla="*/ 3564003 h 3605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135373" h="3605842">
                <a:moveTo>
                  <a:pt x="0" y="0"/>
                </a:moveTo>
                <a:lnTo>
                  <a:pt x="8669547" y="8627"/>
                </a:lnTo>
                <a:lnTo>
                  <a:pt x="8669547" y="540228"/>
                </a:lnTo>
                <a:lnTo>
                  <a:pt x="431320" y="558126"/>
                </a:lnTo>
                <a:lnTo>
                  <a:pt x="409365" y="1175997"/>
                </a:lnTo>
                <a:lnTo>
                  <a:pt x="8667197" y="1083044"/>
                </a:lnTo>
                <a:lnTo>
                  <a:pt x="8617011" y="1767982"/>
                </a:lnTo>
                <a:lnTo>
                  <a:pt x="420341" y="1751377"/>
                </a:lnTo>
                <a:lnTo>
                  <a:pt x="457199" y="2380460"/>
                </a:lnTo>
                <a:lnTo>
                  <a:pt x="8678174" y="2312741"/>
                </a:lnTo>
                <a:lnTo>
                  <a:pt x="8678174" y="3023556"/>
                </a:lnTo>
                <a:lnTo>
                  <a:pt x="457197" y="3024203"/>
                </a:lnTo>
                <a:lnTo>
                  <a:pt x="474453" y="3605842"/>
                </a:lnTo>
                <a:lnTo>
                  <a:pt x="9135373" y="3564003"/>
                </a:lnTo>
              </a:path>
            </a:pathLst>
          </a:custGeom>
          <a:noFill/>
          <a:ln w="38100">
            <a:solidFill>
              <a:schemeClr val="bg1">
                <a:lumMod val="85000"/>
              </a:schemeClr>
            </a:solidFill>
            <a:prstDash val="sysDot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53927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499" y="7167"/>
            <a:ext cx="10515600" cy="1325563"/>
          </a:xfrm>
        </p:spPr>
        <p:txBody>
          <a:bodyPr/>
          <a:lstStyle/>
          <a:p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AVL with balanced tree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4" name="กลุ่ม 3"/>
          <p:cNvGrpSpPr/>
          <p:nvPr/>
        </p:nvGrpSpPr>
        <p:grpSpPr>
          <a:xfrm>
            <a:off x="5104197" y="262860"/>
            <a:ext cx="4127348" cy="2760631"/>
            <a:chOff x="2432611" y="1743611"/>
            <a:chExt cx="6582024" cy="2506357"/>
          </a:xfrm>
        </p:grpSpPr>
        <p:sp>
          <p:nvSpPr>
            <p:cNvPr id="5" name="วงรี 4"/>
            <p:cNvSpPr/>
            <p:nvPr/>
          </p:nvSpPr>
          <p:spPr>
            <a:xfrm>
              <a:off x="5448707" y="1743611"/>
              <a:ext cx="500895" cy="41563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6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6" name="วงรี 5"/>
            <p:cNvSpPr/>
            <p:nvPr/>
          </p:nvSpPr>
          <p:spPr>
            <a:xfrm>
              <a:off x="3448104" y="2792103"/>
              <a:ext cx="500895" cy="41563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2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7" name="วงรี 6"/>
            <p:cNvSpPr/>
            <p:nvPr/>
          </p:nvSpPr>
          <p:spPr>
            <a:xfrm>
              <a:off x="7498832" y="2797450"/>
              <a:ext cx="500895" cy="41563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8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8" name="วงรี 7"/>
            <p:cNvSpPr/>
            <p:nvPr/>
          </p:nvSpPr>
          <p:spPr>
            <a:xfrm>
              <a:off x="4460651" y="3825101"/>
              <a:ext cx="500895" cy="41563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4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9" name="วงรี 8"/>
            <p:cNvSpPr/>
            <p:nvPr/>
          </p:nvSpPr>
          <p:spPr>
            <a:xfrm>
              <a:off x="2432611" y="3834332"/>
              <a:ext cx="500895" cy="41563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1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10" name="วงรี 9"/>
            <p:cNvSpPr/>
            <p:nvPr/>
          </p:nvSpPr>
          <p:spPr>
            <a:xfrm>
              <a:off x="8513740" y="3815860"/>
              <a:ext cx="500895" cy="41563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9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11" name="วงรี 10"/>
            <p:cNvSpPr/>
            <p:nvPr/>
          </p:nvSpPr>
          <p:spPr>
            <a:xfrm>
              <a:off x="6467888" y="3825091"/>
              <a:ext cx="500895" cy="41563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7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cxnSp>
          <p:nvCxnSpPr>
            <p:cNvPr id="20" name="ลูกศรเชื่อมต่อแบบตรง 19"/>
            <p:cNvCxnSpPr>
              <a:stCxn id="5" idx="3"/>
              <a:endCxn id="6" idx="7"/>
            </p:cNvCxnSpPr>
            <p:nvPr/>
          </p:nvCxnSpPr>
          <p:spPr>
            <a:xfrm flipH="1">
              <a:off x="3875645" y="2098379"/>
              <a:ext cx="1646416" cy="75459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ลูกศรเชื่อมต่อแบบตรง 20"/>
            <p:cNvCxnSpPr>
              <a:stCxn id="5" idx="5"/>
              <a:endCxn id="7" idx="1"/>
            </p:cNvCxnSpPr>
            <p:nvPr/>
          </p:nvCxnSpPr>
          <p:spPr>
            <a:xfrm>
              <a:off x="5876248" y="2098379"/>
              <a:ext cx="1695938" cy="75993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ลูกศรเชื่อมต่อแบบตรง 21"/>
            <p:cNvCxnSpPr>
              <a:stCxn id="6" idx="3"/>
              <a:endCxn id="9" idx="7"/>
            </p:cNvCxnSpPr>
            <p:nvPr/>
          </p:nvCxnSpPr>
          <p:spPr>
            <a:xfrm flipH="1">
              <a:off x="2860152" y="3146871"/>
              <a:ext cx="661306" cy="74832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ลูกศรเชื่อมต่อแบบตรง 22"/>
            <p:cNvCxnSpPr>
              <a:stCxn id="6" idx="5"/>
              <a:endCxn id="8" idx="1"/>
            </p:cNvCxnSpPr>
            <p:nvPr/>
          </p:nvCxnSpPr>
          <p:spPr>
            <a:xfrm>
              <a:off x="3875645" y="3146871"/>
              <a:ext cx="658360" cy="73909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ลูกศรเชื่อมต่อแบบตรง 27"/>
            <p:cNvCxnSpPr>
              <a:stCxn id="7" idx="3"/>
              <a:endCxn id="11" idx="7"/>
            </p:cNvCxnSpPr>
            <p:nvPr/>
          </p:nvCxnSpPr>
          <p:spPr>
            <a:xfrm flipH="1">
              <a:off x="6895429" y="3152218"/>
              <a:ext cx="676757" cy="73374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ลูกศรเชื่อมต่อแบบตรง 28"/>
            <p:cNvCxnSpPr>
              <a:stCxn id="7" idx="5"/>
              <a:endCxn id="10" idx="1"/>
            </p:cNvCxnSpPr>
            <p:nvPr/>
          </p:nvCxnSpPr>
          <p:spPr>
            <a:xfrm>
              <a:off x="7926373" y="3152218"/>
              <a:ext cx="660721" cy="72451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2" name="กลุ่ม 91"/>
          <p:cNvGrpSpPr/>
          <p:nvPr/>
        </p:nvGrpSpPr>
        <p:grpSpPr>
          <a:xfrm>
            <a:off x="844199" y="1456652"/>
            <a:ext cx="3338472" cy="3533920"/>
            <a:chOff x="367705" y="1384492"/>
            <a:chExt cx="3338472" cy="3533920"/>
          </a:xfrm>
        </p:grpSpPr>
        <p:sp>
          <p:nvSpPr>
            <p:cNvPr id="40" name="วงรี 39"/>
            <p:cNvSpPr/>
            <p:nvPr/>
          </p:nvSpPr>
          <p:spPr>
            <a:xfrm>
              <a:off x="1765569" y="2108498"/>
              <a:ext cx="314093" cy="457803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6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41" name="วงรี 40"/>
            <p:cNvSpPr/>
            <p:nvPr/>
          </p:nvSpPr>
          <p:spPr>
            <a:xfrm>
              <a:off x="902884" y="3719044"/>
              <a:ext cx="314093" cy="457803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2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42" name="วงรี 41"/>
            <p:cNvSpPr/>
            <p:nvPr/>
          </p:nvSpPr>
          <p:spPr>
            <a:xfrm>
              <a:off x="2771760" y="2052278"/>
              <a:ext cx="314093" cy="457803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8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43" name="วงรี 42"/>
            <p:cNvSpPr/>
            <p:nvPr/>
          </p:nvSpPr>
          <p:spPr>
            <a:xfrm>
              <a:off x="1386425" y="2960518"/>
              <a:ext cx="314093" cy="457803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4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44" name="วงรี 43"/>
            <p:cNvSpPr/>
            <p:nvPr/>
          </p:nvSpPr>
          <p:spPr>
            <a:xfrm>
              <a:off x="367705" y="4460609"/>
              <a:ext cx="314093" cy="457803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1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45" name="วงรี 44"/>
            <p:cNvSpPr/>
            <p:nvPr/>
          </p:nvSpPr>
          <p:spPr>
            <a:xfrm>
              <a:off x="3392084" y="2924745"/>
              <a:ext cx="314093" cy="457803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9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46" name="วงรี 45"/>
            <p:cNvSpPr/>
            <p:nvPr/>
          </p:nvSpPr>
          <p:spPr>
            <a:xfrm>
              <a:off x="2200645" y="1384492"/>
              <a:ext cx="314093" cy="457803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7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cxnSp>
          <p:nvCxnSpPr>
            <p:cNvPr id="47" name="ลูกศรเชื่อมต่อแบบตรง 46"/>
            <p:cNvCxnSpPr>
              <a:stCxn id="43" idx="3"/>
              <a:endCxn id="41" idx="7"/>
            </p:cNvCxnSpPr>
            <p:nvPr/>
          </p:nvCxnSpPr>
          <p:spPr>
            <a:xfrm flipH="1">
              <a:off x="1170979" y="3351277"/>
              <a:ext cx="261444" cy="43481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ลูกศรเชื่อมต่อแบบตรง 47"/>
            <p:cNvCxnSpPr>
              <a:stCxn id="46" idx="3"/>
              <a:endCxn id="40" idx="7"/>
            </p:cNvCxnSpPr>
            <p:nvPr/>
          </p:nvCxnSpPr>
          <p:spPr>
            <a:xfrm flipH="1">
              <a:off x="2033664" y="1775251"/>
              <a:ext cx="212979" cy="40029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ลูกศรเชื่อมต่อแบบตรง 48"/>
            <p:cNvCxnSpPr>
              <a:stCxn id="41" idx="3"/>
              <a:endCxn id="44" idx="7"/>
            </p:cNvCxnSpPr>
            <p:nvPr/>
          </p:nvCxnSpPr>
          <p:spPr>
            <a:xfrm flipH="1">
              <a:off x="635800" y="4109803"/>
              <a:ext cx="313082" cy="41785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ลูกศรเชื่อมต่อแบบตรง 49"/>
            <p:cNvCxnSpPr>
              <a:stCxn id="40" idx="3"/>
              <a:endCxn id="43" idx="0"/>
            </p:cNvCxnSpPr>
            <p:nvPr/>
          </p:nvCxnSpPr>
          <p:spPr>
            <a:xfrm flipH="1">
              <a:off x="1543472" y="2499257"/>
              <a:ext cx="268095" cy="46126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ลูกศรเชื่อมต่อแบบตรง 50"/>
            <p:cNvCxnSpPr>
              <a:stCxn id="46" idx="5"/>
              <a:endCxn id="42" idx="1"/>
            </p:cNvCxnSpPr>
            <p:nvPr/>
          </p:nvCxnSpPr>
          <p:spPr>
            <a:xfrm>
              <a:off x="2468740" y="1775251"/>
              <a:ext cx="349018" cy="34407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ลูกศรเชื่อมต่อแบบตรง 51"/>
            <p:cNvCxnSpPr>
              <a:stCxn id="42" idx="5"/>
              <a:endCxn id="45" idx="1"/>
            </p:cNvCxnSpPr>
            <p:nvPr/>
          </p:nvCxnSpPr>
          <p:spPr>
            <a:xfrm>
              <a:off x="3039855" y="2443037"/>
              <a:ext cx="398227" cy="54875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8" name="กลุ่ม 67"/>
          <p:cNvGrpSpPr/>
          <p:nvPr/>
        </p:nvGrpSpPr>
        <p:grpSpPr>
          <a:xfrm>
            <a:off x="8547039" y="605268"/>
            <a:ext cx="3283287" cy="4501835"/>
            <a:chOff x="3958205" y="240975"/>
            <a:chExt cx="3283287" cy="4501835"/>
          </a:xfrm>
        </p:grpSpPr>
        <p:sp>
          <p:nvSpPr>
            <p:cNvPr id="55" name="วงรี 54"/>
            <p:cNvSpPr/>
            <p:nvPr/>
          </p:nvSpPr>
          <p:spPr>
            <a:xfrm>
              <a:off x="5118004" y="2221435"/>
              <a:ext cx="314093" cy="457803"/>
            </a:xfrm>
            <a:prstGeom prst="ellipse">
              <a:avLst/>
            </a:prstGeom>
            <a:solidFill>
              <a:srgbClr val="0070C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6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56" name="วงรี 55"/>
            <p:cNvSpPr/>
            <p:nvPr/>
          </p:nvSpPr>
          <p:spPr>
            <a:xfrm>
              <a:off x="4594984" y="3137042"/>
              <a:ext cx="314093" cy="457803"/>
            </a:xfrm>
            <a:prstGeom prst="ellipse">
              <a:avLst/>
            </a:prstGeom>
            <a:solidFill>
              <a:srgbClr val="0070C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2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57" name="วงรี 56"/>
            <p:cNvSpPr/>
            <p:nvPr/>
          </p:nvSpPr>
          <p:spPr>
            <a:xfrm>
              <a:off x="6290987" y="240975"/>
              <a:ext cx="314093" cy="457803"/>
            </a:xfrm>
            <a:prstGeom prst="ellipse">
              <a:avLst/>
            </a:prstGeom>
            <a:solidFill>
              <a:srgbClr val="0070C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8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58" name="วงรี 57"/>
            <p:cNvSpPr/>
            <p:nvPr/>
          </p:nvSpPr>
          <p:spPr>
            <a:xfrm>
              <a:off x="5229915" y="4274840"/>
              <a:ext cx="314093" cy="457803"/>
            </a:xfrm>
            <a:prstGeom prst="ellipse">
              <a:avLst/>
            </a:prstGeom>
            <a:solidFill>
              <a:srgbClr val="0070C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4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59" name="วงรี 58"/>
            <p:cNvSpPr/>
            <p:nvPr/>
          </p:nvSpPr>
          <p:spPr>
            <a:xfrm>
              <a:off x="3958205" y="4285007"/>
              <a:ext cx="314093" cy="457803"/>
            </a:xfrm>
            <a:prstGeom prst="ellipse">
              <a:avLst/>
            </a:prstGeom>
            <a:solidFill>
              <a:srgbClr val="0070C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1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60" name="วงรี 59"/>
            <p:cNvSpPr/>
            <p:nvPr/>
          </p:nvSpPr>
          <p:spPr>
            <a:xfrm>
              <a:off x="6927399" y="1362704"/>
              <a:ext cx="314093" cy="457803"/>
            </a:xfrm>
            <a:prstGeom prst="ellipse">
              <a:avLst/>
            </a:prstGeom>
            <a:solidFill>
              <a:srgbClr val="0070C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9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61" name="วงรี 60"/>
            <p:cNvSpPr/>
            <p:nvPr/>
          </p:nvSpPr>
          <p:spPr>
            <a:xfrm>
              <a:off x="5644520" y="1372872"/>
              <a:ext cx="314093" cy="457803"/>
            </a:xfrm>
            <a:prstGeom prst="ellipse">
              <a:avLst/>
            </a:prstGeom>
            <a:solidFill>
              <a:srgbClr val="0070C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ln>
                    <a:solidFill>
                      <a:schemeClr val="tx1"/>
                    </a:solidFill>
                  </a:ln>
                  <a:latin typeface="Arial Black" panose="020B0A04020102020204" pitchFamily="34" charset="0"/>
                </a:rPr>
                <a:t>7</a:t>
              </a:r>
              <a:endParaRPr lang="th-TH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endParaRPr>
            </a:p>
          </p:txBody>
        </p:sp>
        <p:cxnSp>
          <p:nvCxnSpPr>
            <p:cNvPr id="62" name="ลูกศรเชื่อมต่อแบบตรง 61"/>
            <p:cNvCxnSpPr>
              <a:stCxn id="55" idx="3"/>
              <a:endCxn id="56" idx="7"/>
            </p:cNvCxnSpPr>
            <p:nvPr/>
          </p:nvCxnSpPr>
          <p:spPr>
            <a:xfrm flipH="1">
              <a:off x="4863079" y="2612194"/>
              <a:ext cx="300923" cy="59189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ลูกศรเชื่อมต่อแบบตรง 62"/>
            <p:cNvCxnSpPr>
              <a:stCxn id="61" idx="3"/>
              <a:endCxn id="55" idx="7"/>
            </p:cNvCxnSpPr>
            <p:nvPr/>
          </p:nvCxnSpPr>
          <p:spPr>
            <a:xfrm flipH="1">
              <a:off x="5386099" y="1763631"/>
              <a:ext cx="304419" cy="52484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ลูกศรเชื่อมต่อแบบตรง 63"/>
            <p:cNvCxnSpPr>
              <a:stCxn id="56" idx="3"/>
              <a:endCxn id="59" idx="7"/>
            </p:cNvCxnSpPr>
            <p:nvPr/>
          </p:nvCxnSpPr>
          <p:spPr>
            <a:xfrm flipH="1">
              <a:off x="4226300" y="3527802"/>
              <a:ext cx="414681" cy="82424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ลูกศรเชื่อมต่อแบบตรง 64"/>
            <p:cNvCxnSpPr>
              <a:stCxn id="56" idx="5"/>
              <a:endCxn id="58" idx="1"/>
            </p:cNvCxnSpPr>
            <p:nvPr/>
          </p:nvCxnSpPr>
          <p:spPr>
            <a:xfrm>
              <a:off x="4863079" y="3527802"/>
              <a:ext cx="412834" cy="81408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ลูกศรเชื่อมต่อแบบตรง 65"/>
            <p:cNvCxnSpPr>
              <a:stCxn id="57" idx="3"/>
              <a:endCxn id="61" idx="7"/>
            </p:cNvCxnSpPr>
            <p:nvPr/>
          </p:nvCxnSpPr>
          <p:spPr>
            <a:xfrm flipH="1">
              <a:off x="5912615" y="631734"/>
              <a:ext cx="424370" cy="80818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ลูกศรเชื่อมต่อแบบตรง 66"/>
            <p:cNvCxnSpPr>
              <a:stCxn id="57" idx="5"/>
              <a:endCxn id="60" idx="1"/>
            </p:cNvCxnSpPr>
            <p:nvPr/>
          </p:nvCxnSpPr>
          <p:spPr>
            <a:xfrm>
              <a:off x="6559082" y="631734"/>
              <a:ext cx="414314" cy="79801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3" name="ชื่อเรื่อง 1"/>
          <p:cNvSpPr txBox="1">
            <a:spLocks/>
          </p:cNvSpPr>
          <p:nvPr/>
        </p:nvSpPr>
        <p:spPr>
          <a:xfrm>
            <a:off x="1057632" y="5937234"/>
            <a:ext cx="10536059" cy="8280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AVL (</a:t>
            </a:r>
            <a:r>
              <a:rPr lang="en-US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Adelson-Velskii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,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และ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Landis)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คือ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Tree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|HL – HR| &lt;= 1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94" name="วงเล็บปีกกาซ้าย 93"/>
          <p:cNvSpPr/>
          <p:nvPr/>
        </p:nvSpPr>
        <p:spPr>
          <a:xfrm>
            <a:off x="556149" y="1987233"/>
            <a:ext cx="340046" cy="3141038"/>
          </a:xfrm>
          <a:prstGeom prst="leftBrace">
            <a:avLst>
              <a:gd name="adj1" fmla="val 8333"/>
              <a:gd name="adj2" fmla="val 20565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5" name="วงเล็บปีกกาซ้าย 94"/>
          <p:cNvSpPr/>
          <p:nvPr/>
        </p:nvSpPr>
        <p:spPr>
          <a:xfrm flipH="1">
            <a:off x="4148338" y="1995174"/>
            <a:ext cx="349525" cy="1573205"/>
          </a:xfrm>
          <a:prstGeom prst="leftBrace">
            <a:avLst>
              <a:gd name="adj1" fmla="val 8333"/>
              <a:gd name="adj2" fmla="val 23466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6" name="ชื่อเรื่อง 1"/>
          <p:cNvSpPr txBox="1">
            <a:spLocks/>
          </p:cNvSpPr>
          <p:nvPr/>
        </p:nvSpPr>
        <p:spPr>
          <a:xfrm>
            <a:off x="-4291" y="1704079"/>
            <a:ext cx="116098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HL=4</a:t>
            </a:r>
            <a:endParaRPr lang="th-TH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97" name="ชื่อเรื่อง 1"/>
          <p:cNvSpPr txBox="1">
            <a:spLocks/>
          </p:cNvSpPr>
          <p:nvPr/>
        </p:nvSpPr>
        <p:spPr>
          <a:xfrm>
            <a:off x="4301475" y="1486219"/>
            <a:ext cx="160544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HR=2</a:t>
            </a:r>
            <a:endParaRPr lang="th-TH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81163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499" y="7167"/>
            <a:ext cx="10515600" cy="1325563"/>
          </a:xfrm>
        </p:spPr>
        <p:txBody>
          <a:bodyPr/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รู้จัก</a:t>
            </a:r>
            <a:r>
              <a:rPr lang="th-TH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กับท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รี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(Tree)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4422" y="1158239"/>
            <a:ext cx="11222160" cy="53353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ต.ย. ทรี (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Tree)  7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โหนด (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Node) </a:t>
            </a:r>
          </a:p>
          <a:p>
            <a:pPr marL="0" indent="0">
              <a:buNone/>
            </a:pP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ไบนารีทรีสมดุล (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Balanced Tree) </a:t>
            </a:r>
          </a:p>
          <a:p>
            <a:pPr marL="0" indent="0">
              <a:buNone/>
            </a:pP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โหนดราก (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Root Node)	: </a:t>
            </a:r>
            <a:r>
              <a:rPr lang="en-US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6</a:t>
            </a:r>
          </a:p>
          <a:p>
            <a:pPr marL="0" indent="0">
              <a:buNone/>
            </a:pP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โหนดพ่อ (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Parents Node)	: </a:t>
            </a:r>
            <a:r>
              <a:rPr lang="en-US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6, 2, 8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			(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โหนดที่มีลูก)</a:t>
            </a:r>
          </a:p>
          <a:p>
            <a:pPr marL="0" indent="0">
              <a:buNone/>
            </a:pP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3.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โหนดลูก (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Children Node)	: </a:t>
            </a:r>
            <a:r>
              <a:rPr lang="en-US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2, 8, 1, 4, 7, 9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(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โหนดที่มีพ่อ)</a:t>
            </a:r>
          </a:p>
          <a:p>
            <a:pPr marL="0" indent="0">
              <a:buNone/>
            </a:pP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4.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โหนดพี่น้อง (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Sibling Node)	: </a:t>
            </a:r>
            <a:r>
              <a:rPr lang="en-US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{2, 8}, {1, 4}, {7, 9}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		(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เซตของโหนดลูก)</a:t>
            </a:r>
          </a:p>
          <a:p>
            <a:pPr marL="0" indent="0">
              <a:buNone/>
            </a:pP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5.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โหนดใบ (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Leaf Node)	: </a:t>
            </a:r>
            <a:r>
              <a:rPr lang="en-US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1, 4, 7, 9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		(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โหนดที่ไม่มีลูก =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External node)</a:t>
            </a:r>
          </a:p>
          <a:p>
            <a:pPr marL="0" indent="0">
              <a:buNone/>
            </a:pP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6.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ดีกรีทั้งหมดของทรี (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Degree) 	: </a:t>
            </a:r>
            <a:r>
              <a:rPr lang="en-US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6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			(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โหนดที่ไม่ใช่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Root node)</a:t>
            </a:r>
          </a:p>
          <a:p>
            <a:pPr marL="0" indent="0">
              <a:buNone/>
            </a:pP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7.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โหนดภายใน (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Internal Node)	: </a:t>
            </a:r>
            <a:r>
              <a:rPr lang="en-US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2, 8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			(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โหนดที่ไม่ใช่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root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และ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leaf)</a:t>
            </a:r>
          </a:p>
          <a:p>
            <a:pPr marL="0" indent="0">
              <a:buNone/>
            </a:pP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8.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ระดับความสูง/ความลึกของทรี (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Height)  : </a:t>
            </a:r>
            <a:r>
              <a:rPr lang="en-US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</a:t>
            </a:r>
          </a:p>
          <a:p>
            <a:pPr marL="0" indent="0">
              <a:buNone/>
            </a:pP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9.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เขียนในวงเล็บ		: </a:t>
            </a:r>
            <a:r>
              <a:rPr lang="th-TH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6 ( 2 ( 1 4 ) 8 ( 7 9 ) ) </a:t>
            </a:r>
            <a:endParaRPr lang="en-US" sz="2400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วงรี 4"/>
          <p:cNvSpPr/>
          <p:nvPr/>
        </p:nvSpPr>
        <p:spPr>
          <a:xfrm>
            <a:off x="9639490" y="1960091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6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6" name="วงรี 5"/>
          <p:cNvSpPr/>
          <p:nvPr/>
        </p:nvSpPr>
        <p:spPr>
          <a:xfrm>
            <a:off x="8823454" y="3287951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2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7" name="วงรี 6"/>
          <p:cNvSpPr/>
          <p:nvPr/>
        </p:nvSpPr>
        <p:spPr>
          <a:xfrm>
            <a:off x="10620579" y="3287950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8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8" name="วงรี 7"/>
          <p:cNvSpPr/>
          <p:nvPr/>
        </p:nvSpPr>
        <p:spPr>
          <a:xfrm>
            <a:off x="9482536" y="4571171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4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9" name="วงรี 8"/>
          <p:cNvSpPr/>
          <p:nvPr/>
        </p:nvSpPr>
        <p:spPr>
          <a:xfrm>
            <a:off x="8318438" y="4611440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1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10" name="วงรี 9"/>
          <p:cNvSpPr/>
          <p:nvPr/>
        </p:nvSpPr>
        <p:spPr>
          <a:xfrm>
            <a:off x="11257087" y="4594447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9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11" name="วงรี 10"/>
          <p:cNvSpPr/>
          <p:nvPr/>
        </p:nvSpPr>
        <p:spPr>
          <a:xfrm>
            <a:off x="10141618" y="4571170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7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cxnSp>
        <p:nvCxnSpPr>
          <p:cNvPr id="20" name="ลูกศรเชื่อมต่อแบบตรง 19"/>
          <p:cNvCxnSpPr>
            <a:stCxn id="5" idx="3"/>
            <a:endCxn id="6" idx="7"/>
          </p:cNvCxnSpPr>
          <p:nvPr/>
        </p:nvCxnSpPr>
        <p:spPr>
          <a:xfrm flipH="1">
            <a:off x="9202375" y="2407106"/>
            <a:ext cx="502128" cy="95754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ลูกศรเชื่อมต่อแบบตรง 20"/>
          <p:cNvCxnSpPr>
            <a:cxnSpLocks/>
            <a:stCxn id="5" idx="5"/>
            <a:endCxn id="7" idx="1"/>
          </p:cNvCxnSpPr>
          <p:nvPr/>
        </p:nvCxnSpPr>
        <p:spPr>
          <a:xfrm>
            <a:off x="10018411" y="2407106"/>
            <a:ext cx="667181" cy="95754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ลูกศรเชื่อมต่อแบบตรง 21"/>
          <p:cNvCxnSpPr>
            <a:stCxn id="6" idx="3"/>
            <a:endCxn id="9" idx="0"/>
          </p:cNvCxnSpPr>
          <p:nvPr/>
        </p:nvCxnSpPr>
        <p:spPr>
          <a:xfrm flipH="1">
            <a:off x="8540405" y="3734966"/>
            <a:ext cx="348062" cy="87647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ลูกศรเชื่อมต่อแบบตรง 22"/>
          <p:cNvCxnSpPr>
            <a:stCxn id="6" idx="5"/>
            <a:endCxn id="8" idx="0"/>
          </p:cNvCxnSpPr>
          <p:nvPr/>
        </p:nvCxnSpPr>
        <p:spPr>
          <a:xfrm>
            <a:off x="9202375" y="3734966"/>
            <a:ext cx="502128" cy="83620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ลูกศรเชื่อมต่อแบบตรง 27"/>
          <p:cNvCxnSpPr>
            <a:stCxn id="7" idx="3"/>
            <a:endCxn id="11" idx="0"/>
          </p:cNvCxnSpPr>
          <p:nvPr/>
        </p:nvCxnSpPr>
        <p:spPr>
          <a:xfrm flipH="1">
            <a:off x="10363585" y="3734965"/>
            <a:ext cx="322007" cy="83620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ลูกศรเชื่อมต่อแบบตรง 28"/>
          <p:cNvCxnSpPr>
            <a:stCxn id="7" idx="5"/>
            <a:endCxn id="10" idx="0"/>
          </p:cNvCxnSpPr>
          <p:nvPr/>
        </p:nvCxnSpPr>
        <p:spPr>
          <a:xfrm>
            <a:off x="10999500" y="3734965"/>
            <a:ext cx="479554" cy="85948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0315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499" y="7167"/>
            <a:ext cx="4009091" cy="739965"/>
          </a:xfrm>
          <a:solidFill>
            <a:schemeClr val="accent6">
              <a:lumMod val="60000"/>
              <a:lumOff val="40000"/>
            </a:schemeClr>
          </a:solidFill>
        </p:spPr>
        <p:txBody>
          <a:bodyPr anchor="t">
            <a:normAutofit/>
          </a:bodyPr>
          <a:lstStyle/>
          <a:p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Expression Trees</a:t>
            </a:r>
            <a:endParaRPr lang="th-TH" sz="3200" i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วงรี 4"/>
          <p:cNvSpPr/>
          <p:nvPr/>
        </p:nvSpPr>
        <p:spPr>
          <a:xfrm>
            <a:off x="8587356" y="504122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*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6" name="วงรี 5"/>
          <p:cNvSpPr/>
          <p:nvPr/>
        </p:nvSpPr>
        <p:spPr>
          <a:xfrm>
            <a:off x="6663060" y="1791379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+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7" name="วงรี 6"/>
          <p:cNvSpPr/>
          <p:nvPr/>
        </p:nvSpPr>
        <p:spPr>
          <a:xfrm>
            <a:off x="10253148" y="1798116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+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8" name="วงรี 7"/>
          <p:cNvSpPr/>
          <p:nvPr/>
        </p:nvSpPr>
        <p:spPr>
          <a:xfrm>
            <a:off x="7560462" y="3092980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B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9" name="วงรี 8"/>
          <p:cNvSpPr/>
          <p:nvPr/>
        </p:nvSpPr>
        <p:spPr>
          <a:xfrm>
            <a:off x="5763046" y="3104611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A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10" name="วงรี 9"/>
          <p:cNvSpPr/>
          <p:nvPr/>
        </p:nvSpPr>
        <p:spPr>
          <a:xfrm>
            <a:off x="11152644" y="3081336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D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11" name="วงรี 10"/>
          <p:cNvSpPr/>
          <p:nvPr/>
        </p:nvSpPr>
        <p:spPr>
          <a:xfrm>
            <a:off x="9339441" y="3092967"/>
            <a:ext cx="443934" cy="523711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C</a:t>
            </a:r>
            <a:endParaRPr lang="th-TH" sz="2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cxnSp>
        <p:nvCxnSpPr>
          <p:cNvPr id="20" name="ลูกศรเชื่อมต่อแบบตรง 19"/>
          <p:cNvCxnSpPr>
            <a:stCxn id="5" idx="3"/>
            <a:endCxn id="6" idx="7"/>
          </p:cNvCxnSpPr>
          <p:nvPr/>
        </p:nvCxnSpPr>
        <p:spPr>
          <a:xfrm flipH="1">
            <a:off x="7041981" y="951137"/>
            <a:ext cx="1610388" cy="91693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ลูกศรเชื่อมต่อแบบตรง 20"/>
          <p:cNvCxnSpPr>
            <a:stCxn id="5" idx="5"/>
            <a:endCxn id="7" idx="1"/>
          </p:cNvCxnSpPr>
          <p:nvPr/>
        </p:nvCxnSpPr>
        <p:spPr>
          <a:xfrm>
            <a:off x="8966277" y="951137"/>
            <a:ext cx="1351884" cy="92367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ลูกศรเชื่อมต่อแบบตรง 21"/>
          <p:cNvCxnSpPr>
            <a:stCxn id="6" idx="3"/>
            <a:endCxn id="9" idx="7"/>
          </p:cNvCxnSpPr>
          <p:nvPr/>
        </p:nvCxnSpPr>
        <p:spPr>
          <a:xfrm flipH="1">
            <a:off x="6141968" y="2238395"/>
            <a:ext cx="586104" cy="94291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ลูกศรเชื่อมต่อแบบตรง 22"/>
          <p:cNvCxnSpPr>
            <a:stCxn id="6" idx="5"/>
            <a:endCxn id="8" idx="1"/>
          </p:cNvCxnSpPr>
          <p:nvPr/>
        </p:nvCxnSpPr>
        <p:spPr>
          <a:xfrm>
            <a:off x="7041982" y="2238395"/>
            <a:ext cx="583493" cy="93128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ลูกศรเชื่อมต่อแบบตรง 27"/>
          <p:cNvCxnSpPr>
            <a:stCxn id="7" idx="3"/>
            <a:endCxn id="11" idx="7"/>
          </p:cNvCxnSpPr>
          <p:nvPr/>
        </p:nvCxnSpPr>
        <p:spPr>
          <a:xfrm flipH="1">
            <a:off x="9718363" y="2245132"/>
            <a:ext cx="599798" cy="92453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ลูกศรเชื่อมต่อแบบตรง 28"/>
          <p:cNvCxnSpPr>
            <a:stCxn id="7" idx="5"/>
            <a:endCxn id="10" idx="1"/>
          </p:cNvCxnSpPr>
          <p:nvPr/>
        </p:nvCxnSpPr>
        <p:spPr>
          <a:xfrm>
            <a:off x="10632071" y="2245132"/>
            <a:ext cx="585585" cy="91289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ลูกศรเชื่อมต่อแบบตรง 11"/>
          <p:cNvCxnSpPr>
            <a:stCxn id="5" idx="4"/>
          </p:cNvCxnSpPr>
          <p:nvPr/>
        </p:nvCxnSpPr>
        <p:spPr>
          <a:xfrm flipH="1">
            <a:off x="8799778" y="1027833"/>
            <a:ext cx="9545" cy="4948930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ชื่อเรื่อง 1"/>
          <p:cNvSpPr txBox="1">
            <a:spLocks/>
          </p:cNvSpPr>
          <p:nvPr/>
        </p:nvSpPr>
        <p:spPr>
          <a:xfrm>
            <a:off x="0" y="6408952"/>
            <a:ext cx="12192000" cy="4490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[3] โอภาส เอี่ยมสิริวงศ์, "โครงสร้างข้อมูล (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Data Structures)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เพื่อการออกแบบโปรแกรมคอมพิวเตอร์", บริษัท ซีเอ็ดยูเคชั่น จำกัด., กรุงเทพฯ, 2549.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P.224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3143314"/>
            <a:ext cx="10515600" cy="283344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โจทย์</a:t>
            </a:r>
            <a: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(A + B) * (C + D)</a:t>
            </a:r>
          </a:p>
          <a:p>
            <a:pPr marL="0" indent="0">
              <a:buNone/>
            </a:pPr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การท่องไปใน </a:t>
            </a:r>
            <a: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Expression Tree  3 </a:t>
            </a:r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แบบ</a:t>
            </a:r>
            <a:b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แบบ </a:t>
            </a:r>
            <a: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infix	(left </a:t>
            </a:r>
            <a:r>
              <a:rPr lang="en-US" sz="40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root</a:t>
            </a:r>
            <a: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right)	A + B * C + D</a:t>
            </a:r>
          </a:p>
          <a:p>
            <a:pPr marL="0" indent="0">
              <a:buNone/>
            </a:pPr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แบบ </a:t>
            </a:r>
            <a: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postfix (left right </a:t>
            </a:r>
            <a:r>
              <a:rPr lang="en-US" sz="40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root</a:t>
            </a:r>
            <a: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)	A B + C D + *</a:t>
            </a:r>
          </a:p>
          <a:p>
            <a:pPr marL="0" indent="0">
              <a:buNone/>
            </a:pPr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แบบ </a:t>
            </a:r>
            <a: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prefix	(</a:t>
            </a:r>
            <a:r>
              <a:rPr lang="en-US" sz="40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root</a:t>
            </a:r>
            <a: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left right)	* + A B + C D</a:t>
            </a:r>
          </a:p>
          <a:p>
            <a:pPr marL="0" indent="0">
              <a:buNone/>
            </a:pPr>
            <a:endParaRPr lang="en-US" sz="4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endParaRPr lang="en-US" sz="4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endParaRPr lang="th-TH" sz="4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5575717" y="380130"/>
            <a:ext cx="6215620" cy="3514966"/>
          </a:xfrm>
          <a:custGeom>
            <a:avLst/>
            <a:gdLst>
              <a:gd name="connsiteX0" fmla="*/ 2974967 w 6215620"/>
              <a:gd name="connsiteY0" fmla="*/ 33454 h 3514966"/>
              <a:gd name="connsiteX1" fmla="*/ 2662733 w 6215620"/>
              <a:gd name="connsiteY1" fmla="*/ 468352 h 3514966"/>
              <a:gd name="connsiteX2" fmla="*/ 1291133 w 6215620"/>
              <a:gd name="connsiteY2" fmla="*/ 1137425 h 3514966"/>
              <a:gd name="connsiteX3" fmla="*/ 811631 w 6215620"/>
              <a:gd name="connsiteY3" fmla="*/ 1929161 h 3514966"/>
              <a:gd name="connsiteX4" fmla="*/ 343280 w 6215620"/>
              <a:gd name="connsiteY4" fmla="*/ 2564781 h 3514966"/>
              <a:gd name="connsiteX5" fmla="*/ 19894 w 6215620"/>
              <a:gd name="connsiteY5" fmla="*/ 2832410 h 3514966"/>
              <a:gd name="connsiteX6" fmla="*/ 86802 w 6215620"/>
              <a:gd name="connsiteY6" fmla="*/ 3323064 h 3514966"/>
              <a:gd name="connsiteX7" fmla="*/ 510548 w 6215620"/>
              <a:gd name="connsiteY7" fmla="*/ 3501483 h 3514966"/>
              <a:gd name="connsiteX8" fmla="*/ 811631 w 6215620"/>
              <a:gd name="connsiteY8" fmla="*/ 3044283 h 3514966"/>
              <a:gd name="connsiteX9" fmla="*/ 878538 w 6215620"/>
              <a:gd name="connsiteY9" fmla="*/ 2553630 h 3514966"/>
              <a:gd name="connsiteX10" fmla="*/ 1268831 w 6215620"/>
              <a:gd name="connsiteY10" fmla="*/ 2074127 h 3514966"/>
              <a:gd name="connsiteX11" fmla="*/ 1670275 w 6215620"/>
              <a:gd name="connsiteY11" fmla="*/ 2776654 h 3514966"/>
              <a:gd name="connsiteX12" fmla="*/ 1848694 w 6215620"/>
              <a:gd name="connsiteY12" fmla="*/ 3066586 h 3514966"/>
              <a:gd name="connsiteX13" fmla="*/ 1937904 w 6215620"/>
              <a:gd name="connsiteY13" fmla="*/ 3378820 h 3514966"/>
              <a:gd name="connsiteX14" fmla="*/ 2216685 w 6215620"/>
              <a:gd name="connsiteY14" fmla="*/ 3512634 h 3514966"/>
              <a:gd name="connsiteX15" fmla="*/ 2651582 w 6215620"/>
              <a:gd name="connsiteY15" fmla="*/ 3278459 h 3514966"/>
              <a:gd name="connsiteX16" fmla="*/ 2618128 w 6215620"/>
              <a:gd name="connsiteY16" fmla="*/ 2865864 h 3514966"/>
              <a:gd name="connsiteX17" fmla="*/ 2283592 w 6215620"/>
              <a:gd name="connsiteY17" fmla="*/ 2531327 h 3514966"/>
              <a:gd name="connsiteX18" fmla="*/ 1681426 w 6215620"/>
              <a:gd name="connsiteY18" fmla="*/ 1873405 h 3514966"/>
              <a:gd name="connsiteX19" fmla="*/ 1826392 w 6215620"/>
              <a:gd name="connsiteY19" fmla="*/ 1516566 h 3514966"/>
              <a:gd name="connsiteX20" fmla="*/ 3186841 w 6215620"/>
              <a:gd name="connsiteY20" fmla="*/ 780586 h 3514966"/>
              <a:gd name="connsiteX21" fmla="*/ 4435777 w 6215620"/>
              <a:gd name="connsiteY21" fmla="*/ 1594625 h 3514966"/>
              <a:gd name="connsiteX22" fmla="*/ 4469231 w 6215620"/>
              <a:gd name="connsiteY22" fmla="*/ 1773044 h 3514966"/>
              <a:gd name="connsiteX23" fmla="*/ 3855914 w 6215620"/>
              <a:gd name="connsiteY23" fmla="*/ 2542478 h 3514966"/>
              <a:gd name="connsiteX24" fmla="*/ 3499075 w 6215620"/>
              <a:gd name="connsiteY24" fmla="*/ 2732049 h 3514966"/>
              <a:gd name="connsiteX25" fmla="*/ 3666343 w 6215620"/>
              <a:gd name="connsiteY25" fmla="*/ 3334215 h 3514966"/>
              <a:gd name="connsiteX26" fmla="*/ 4156997 w 6215620"/>
              <a:gd name="connsiteY26" fmla="*/ 3456878 h 3514966"/>
              <a:gd name="connsiteX27" fmla="*/ 4435777 w 6215620"/>
              <a:gd name="connsiteY27" fmla="*/ 3178098 h 3514966"/>
              <a:gd name="connsiteX28" fmla="*/ 4380021 w 6215620"/>
              <a:gd name="connsiteY28" fmla="*/ 2832410 h 3514966"/>
              <a:gd name="connsiteX29" fmla="*/ 4803767 w 6215620"/>
              <a:gd name="connsiteY29" fmla="*/ 2074127 h 3514966"/>
              <a:gd name="connsiteX30" fmla="*/ 5037943 w 6215620"/>
              <a:gd name="connsiteY30" fmla="*/ 2085278 h 3514966"/>
              <a:gd name="connsiteX31" fmla="*/ 5383631 w 6215620"/>
              <a:gd name="connsiteY31" fmla="*/ 2732049 h 3514966"/>
              <a:gd name="connsiteX32" fmla="*/ 5383631 w 6215620"/>
              <a:gd name="connsiteY32" fmla="*/ 3055434 h 3514966"/>
              <a:gd name="connsiteX33" fmla="*/ 5740470 w 6215620"/>
              <a:gd name="connsiteY33" fmla="*/ 3445727 h 3514966"/>
              <a:gd name="connsiteX34" fmla="*/ 6197670 w 6215620"/>
              <a:gd name="connsiteY34" fmla="*/ 3122342 h 3514966"/>
              <a:gd name="connsiteX35" fmla="*/ 6086158 w 6215620"/>
              <a:gd name="connsiteY35" fmla="*/ 2564781 h 3514966"/>
              <a:gd name="connsiteX36" fmla="*/ 5740470 w 6215620"/>
              <a:gd name="connsiteY36" fmla="*/ 2486722 h 3514966"/>
              <a:gd name="connsiteX37" fmla="*/ 5205211 w 6215620"/>
              <a:gd name="connsiteY37" fmla="*/ 1393903 h 3514966"/>
              <a:gd name="connsiteX38" fmla="*/ 4759163 w 6215620"/>
              <a:gd name="connsiteY38" fmla="*/ 1159727 h 3514966"/>
              <a:gd name="connsiteX39" fmla="*/ 3565982 w 6215620"/>
              <a:gd name="connsiteY39" fmla="*/ 278781 h 3514966"/>
              <a:gd name="connsiteX40" fmla="*/ 3376411 w 6215620"/>
              <a:gd name="connsiteY40" fmla="*/ 0 h 3514966"/>
              <a:gd name="connsiteX0" fmla="*/ 2974967 w 6215620"/>
              <a:gd name="connsiteY0" fmla="*/ 33454 h 3514966"/>
              <a:gd name="connsiteX1" fmla="*/ 2662733 w 6215620"/>
              <a:gd name="connsiteY1" fmla="*/ 468352 h 3514966"/>
              <a:gd name="connsiteX2" fmla="*/ 1291133 w 6215620"/>
              <a:gd name="connsiteY2" fmla="*/ 1137425 h 3514966"/>
              <a:gd name="connsiteX3" fmla="*/ 811631 w 6215620"/>
              <a:gd name="connsiteY3" fmla="*/ 1929161 h 3514966"/>
              <a:gd name="connsiteX4" fmla="*/ 343280 w 6215620"/>
              <a:gd name="connsiteY4" fmla="*/ 2564781 h 3514966"/>
              <a:gd name="connsiteX5" fmla="*/ 19894 w 6215620"/>
              <a:gd name="connsiteY5" fmla="*/ 2832410 h 3514966"/>
              <a:gd name="connsiteX6" fmla="*/ 86802 w 6215620"/>
              <a:gd name="connsiteY6" fmla="*/ 3323064 h 3514966"/>
              <a:gd name="connsiteX7" fmla="*/ 510548 w 6215620"/>
              <a:gd name="connsiteY7" fmla="*/ 3501483 h 3514966"/>
              <a:gd name="connsiteX8" fmla="*/ 811631 w 6215620"/>
              <a:gd name="connsiteY8" fmla="*/ 3044283 h 3514966"/>
              <a:gd name="connsiteX9" fmla="*/ 878538 w 6215620"/>
              <a:gd name="connsiteY9" fmla="*/ 2553630 h 3514966"/>
              <a:gd name="connsiteX10" fmla="*/ 1268831 w 6215620"/>
              <a:gd name="connsiteY10" fmla="*/ 2074127 h 3514966"/>
              <a:gd name="connsiteX11" fmla="*/ 1670275 w 6215620"/>
              <a:gd name="connsiteY11" fmla="*/ 2776654 h 3514966"/>
              <a:gd name="connsiteX12" fmla="*/ 1848694 w 6215620"/>
              <a:gd name="connsiteY12" fmla="*/ 3066586 h 3514966"/>
              <a:gd name="connsiteX13" fmla="*/ 1937904 w 6215620"/>
              <a:gd name="connsiteY13" fmla="*/ 3378820 h 3514966"/>
              <a:gd name="connsiteX14" fmla="*/ 2216685 w 6215620"/>
              <a:gd name="connsiteY14" fmla="*/ 3512634 h 3514966"/>
              <a:gd name="connsiteX15" fmla="*/ 2651582 w 6215620"/>
              <a:gd name="connsiteY15" fmla="*/ 3278459 h 3514966"/>
              <a:gd name="connsiteX16" fmla="*/ 2618128 w 6215620"/>
              <a:gd name="connsiteY16" fmla="*/ 2865864 h 3514966"/>
              <a:gd name="connsiteX17" fmla="*/ 2283592 w 6215620"/>
              <a:gd name="connsiteY17" fmla="*/ 2531327 h 3514966"/>
              <a:gd name="connsiteX18" fmla="*/ 1681426 w 6215620"/>
              <a:gd name="connsiteY18" fmla="*/ 1873405 h 3514966"/>
              <a:gd name="connsiteX19" fmla="*/ 1826392 w 6215620"/>
              <a:gd name="connsiteY19" fmla="*/ 1516566 h 3514966"/>
              <a:gd name="connsiteX20" fmla="*/ 3186841 w 6215620"/>
              <a:gd name="connsiteY20" fmla="*/ 780586 h 3514966"/>
              <a:gd name="connsiteX21" fmla="*/ 4435777 w 6215620"/>
              <a:gd name="connsiteY21" fmla="*/ 1594625 h 3514966"/>
              <a:gd name="connsiteX22" fmla="*/ 4469231 w 6215620"/>
              <a:gd name="connsiteY22" fmla="*/ 1773044 h 3514966"/>
              <a:gd name="connsiteX23" fmla="*/ 3855914 w 6215620"/>
              <a:gd name="connsiteY23" fmla="*/ 2542478 h 3514966"/>
              <a:gd name="connsiteX24" fmla="*/ 3499075 w 6215620"/>
              <a:gd name="connsiteY24" fmla="*/ 2732049 h 3514966"/>
              <a:gd name="connsiteX25" fmla="*/ 3666343 w 6215620"/>
              <a:gd name="connsiteY25" fmla="*/ 3334215 h 3514966"/>
              <a:gd name="connsiteX26" fmla="*/ 4156997 w 6215620"/>
              <a:gd name="connsiteY26" fmla="*/ 3456878 h 3514966"/>
              <a:gd name="connsiteX27" fmla="*/ 4435777 w 6215620"/>
              <a:gd name="connsiteY27" fmla="*/ 3178098 h 3514966"/>
              <a:gd name="connsiteX28" fmla="*/ 4380021 w 6215620"/>
              <a:gd name="connsiteY28" fmla="*/ 2832410 h 3514966"/>
              <a:gd name="connsiteX29" fmla="*/ 4803767 w 6215620"/>
              <a:gd name="connsiteY29" fmla="*/ 2074127 h 3514966"/>
              <a:gd name="connsiteX30" fmla="*/ 5037943 w 6215620"/>
              <a:gd name="connsiteY30" fmla="*/ 2186878 h 3514966"/>
              <a:gd name="connsiteX31" fmla="*/ 5383631 w 6215620"/>
              <a:gd name="connsiteY31" fmla="*/ 2732049 h 3514966"/>
              <a:gd name="connsiteX32" fmla="*/ 5383631 w 6215620"/>
              <a:gd name="connsiteY32" fmla="*/ 3055434 h 3514966"/>
              <a:gd name="connsiteX33" fmla="*/ 5740470 w 6215620"/>
              <a:gd name="connsiteY33" fmla="*/ 3445727 h 3514966"/>
              <a:gd name="connsiteX34" fmla="*/ 6197670 w 6215620"/>
              <a:gd name="connsiteY34" fmla="*/ 3122342 h 3514966"/>
              <a:gd name="connsiteX35" fmla="*/ 6086158 w 6215620"/>
              <a:gd name="connsiteY35" fmla="*/ 2564781 h 3514966"/>
              <a:gd name="connsiteX36" fmla="*/ 5740470 w 6215620"/>
              <a:gd name="connsiteY36" fmla="*/ 2486722 h 3514966"/>
              <a:gd name="connsiteX37" fmla="*/ 5205211 w 6215620"/>
              <a:gd name="connsiteY37" fmla="*/ 1393903 h 3514966"/>
              <a:gd name="connsiteX38" fmla="*/ 4759163 w 6215620"/>
              <a:gd name="connsiteY38" fmla="*/ 1159727 h 3514966"/>
              <a:gd name="connsiteX39" fmla="*/ 3565982 w 6215620"/>
              <a:gd name="connsiteY39" fmla="*/ 278781 h 3514966"/>
              <a:gd name="connsiteX40" fmla="*/ 3376411 w 6215620"/>
              <a:gd name="connsiteY40" fmla="*/ 0 h 3514966"/>
              <a:gd name="connsiteX0" fmla="*/ 2974967 w 6215620"/>
              <a:gd name="connsiteY0" fmla="*/ 33454 h 3514966"/>
              <a:gd name="connsiteX1" fmla="*/ 2662733 w 6215620"/>
              <a:gd name="connsiteY1" fmla="*/ 468352 h 3514966"/>
              <a:gd name="connsiteX2" fmla="*/ 1291133 w 6215620"/>
              <a:gd name="connsiteY2" fmla="*/ 1137425 h 3514966"/>
              <a:gd name="connsiteX3" fmla="*/ 811631 w 6215620"/>
              <a:gd name="connsiteY3" fmla="*/ 1929161 h 3514966"/>
              <a:gd name="connsiteX4" fmla="*/ 343280 w 6215620"/>
              <a:gd name="connsiteY4" fmla="*/ 2564781 h 3514966"/>
              <a:gd name="connsiteX5" fmla="*/ 19894 w 6215620"/>
              <a:gd name="connsiteY5" fmla="*/ 2832410 h 3514966"/>
              <a:gd name="connsiteX6" fmla="*/ 86802 w 6215620"/>
              <a:gd name="connsiteY6" fmla="*/ 3323064 h 3514966"/>
              <a:gd name="connsiteX7" fmla="*/ 510548 w 6215620"/>
              <a:gd name="connsiteY7" fmla="*/ 3501483 h 3514966"/>
              <a:gd name="connsiteX8" fmla="*/ 811631 w 6215620"/>
              <a:gd name="connsiteY8" fmla="*/ 3044283 h 3514966"/>
              <a:gd name="connsiteX9" fmla="*/ 878538 w 6215620"/>
              <a:gd name="connsiteY9" fmla="*/ 2553630 h 3514966"/>
              <a:gd name="connsiteX10" fmla="*/ 1268831 w 6215620"/>
              <a:gd name="connsiteY10" fmla="*/ 2074127 h 3514966"/>
              <a:gd name="connsiteX11" fmla="*/ 1670275 w 6215620"/>
              <a:gd name="connsiteY11" fmla="*/ 2776654 h 3514966"/>
              <a:gd name="connsiteX12" fmla="*/ 1848694 w 6215620"/>
              <a:gd name="connsiteY12" fmla="*/ 3066586 h 3514966"/>
              <a:gd name="connsiteX13" fmla="*/ 1937904 w 6215620"/>
              <a:gd name="connsiteY13" fmla="*/ 3378820 h 3514966"/>
              <a:gd name="connsiteX14" fmla="*/ 2216685 w 6215620"/>
              <a:gd name="connsiteY14" fmla="*/ 3512634 h 3514966"/>
              <a:gd name="connsiteX15" fmla="*/ 2651582 w 6215620"/>
              <a:gd name="connsiteY15" fmla="*/ 3278459 h 3514966"/>
              <a:gd name="connsiteX16" fmla="*/ 2618128 w 6215620"/>
              <a:gd name="connsiteY16" fmla="*/ 2865864 h 3514966"/>
              <a:gd name="connsiteX17" fmla="*/ 2283592 w 6215620"/>
              <a:gd name="connsiteY17" fmla="*/ 2531327 h 3514966"/>
              <a:gd name="connsiteX18" fmla="*/ 1681426 w 6215620"/>
              <a:gd name="connsiteY18" fmla="*/ 1873405 h 3514966"/>
              <a:gd name="connsiteX19" fmla="*/ 1826392 w 6215620"/>
              <a:gd name="connsiteY19" fmla="*/ 1516566 h 3514966"/>
              <a:gd name="connsiteX20" fmla="*/ 3186841 w 6215620"/>
              <a:gd name="connsiteY20" fmla="*/ 780586 h 3514966"/>
              <a:gd name="connsiteX21" fmla="*/ 4435777 w 6215620"/>
              <a:gd name="connsiteY21" fmla="*/ 1594625 h 3514966"/>
              <a:gd name="connsiteX22" fmla="*/ 4469231 w 6215620"/>
              <a:gd name="connsiteY22" fmla="*/ 1773044 h 3514966"/>
              <a:gd name="connsiteX23" fmla="*/ 3855914 w 6215620"/>
              <a:gd name="connsiteY23" fmla="*/ 2542478 h 3514966"/>
              <a:gd name="connsiteX24" fmla="*/ 3499075 w 6215620"/>
              <a:gd name="connsiteY24" fmla="*/ 2732049 h 3514966"/>
              <a:gd name="connsiteX25" fmla="*/ 3666343 w 6215620"/>
              <a:gd name="connsiteY25" fmla="*/ 3334215 h 3514966"/>
              <a:gd name="connsiteX26" fmla="*/ 4156997 w 6215620"/>
              <a:gd name="connsiteY26" fmla="*/ 3456878 h 3514966"/>
              <a:gd name="connsiteX27" fmla="*/ 4435777 w 6215620"/>
              <a:gd name="connsiteY27" fmla="*/ 3178098 h 3514966"/>
              <a:gd name="connsiteX28" fmla="*/ 4380021 w 6215620"/>
              <a:gd name="connsiteY28" fmla="*/ 2832410 h 3514966"/>
              <a:gd name="connsiteX29" fmla="*/ 4832796 w 6215620"/>
              <a:gd name="connsiteY29" fmla="*/ 2132184 h 3514966"/>
              <a:gd name="connsiteX30" fmla="*/ 5037943 w 6215620"/>
              <a:gd name="connsiteY30" fmla="*/ 2186878 h 3514966"/>
              <a:gd name="connsiteX31" fmla="*/ 5383631 w 6215620"/>
              <a:gd name="connsiteY31" fmla="*/ 2732049 h 3514966"/>
              <a:gd name="connsiteX32" fmla="*/ 5383631 w 6215620"/>
              <a:gd name="connsiteY32" fmla="*/ 3055434 h 3514966"/>
              <a:gd name="connsiteX33" fmla="*/ 5740470 w 6215620"/>
              <a:gd name="connsiteY33" fmla="*/ 3445727 h 3514966"/>
              <a:gd name="connsiteX34" fmla="*/ 6197670 w 6215620"/>
              <a:gd name="connsiteY34" fmla="*/ 3122342 h 3514966"/>
              <a:gd name="connsiteX35" fmla="*/ 6086158 w 6215620"/>
              <a:gd name="connsiteY35" fmla="*/ 2564781 h 3514966"/>
              <a:gd name="connsiteX36" fmla="*/ 5740470 w 6215620"/>
              <a:gd name="connsiteY36" fmla="*/ 2486722 h 3514966"/>
              <a:gd name="connsiteX37" fmla="*/ 5205211 w 6215620"/>
              <a:gd name="connsiteY37" fmla="*/ 1393903 h 3514966"/>
              <a:gd name="connsiteX38" fmla="*/ 4759163 w 6215620"/>
              <a:gd name="connsiteY38" fmla="*/ 1159727 h 3514966"/>
              <a:gd name="connsiteX39" fmla="*/ 3565982 w 6215620"/>
              <a:gd name="connsiteY39" fmla="*/ 278781 h 3514966"/>
              <a:gd name="connsiteX40" fmla="*/ 3376411 w 6215620"/>
              <a:gd name="connsiteY40" fmla="*/ 0 h 3514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6215620" h="3514966">
                <a:moveTo>
                  <a:pt x="2974967" y="33454"/>
                </a:moveTo>
                <a:cubicBezTo>
                  <a:pt x="2959169" y="158905"/>
                  <a:pt x="2943372" y="284357"/>
                  <a:pt x="2662733" y="468352"/>
                </a:cubicBezTo>
                <a:cubicBezTo>
                  <a:pt x="2382094" y="652347"/>
                  <a:pt x="1599650" y="893957"/>
                  <a:pt x="1291133" y="1137425"/>
                </a:cubicBezTo>
                <a:cubicBezTo>
                  <a:pt x="982616" y="1380893"/>
                  <a:pt x="969606" y="1691268"/>
                  <a:pt x="811631" y="1929161"/>
                </a:cubicBezTo>
                <a:cubicBezTo>
                  <a:pt x="653656" y="2167054"/>
                  <a:pt x="475236" y="2414239"/>
                  <a:pt x="343280" y="2564781"/>
                </a:cubicBezTo>
                <a:cubicBezTo>
                  <a:pt x="211324" y="2715323"/>
                  <a:pt x="62640" y="2706030"/>
                  <a:pt x="19894" y="2832410"/>
                </a:cubicBezTo>
                <a:cubicBezTo>
                  <a:pt x="-22852" y="2958790"/>
                  <a:pt x="5026" y="3211552"/>
                  <a:pt x="86802" y="3323064"/>
                </a:cubicBezTo>
                <a:cubicBezTo>
                  <a:pt x="168578" y="3434576"/>
                  <a:pt x="389743" y="3547947"/>
                  <a:pt x="510548" y="3501483"/>
                </a:cubicBezTo>
                <a:cubicBezTo>
                  <a:pt x="631353" y="3455020"/>
                  <a:pt x="750299" y="3202258"/>
                  <a:pt x="811631" y="3044283"/>
                </a:cubicBezTo>
                <a:cubicBezTo>
                  <a:pt x="872963" y="2886308"/>
                  <a:pt x="802338" y="2715323"/>
                  <a:pt x="878538" y="2553630"/>
                </a:cubicBezTo>
                <a:cubicBezTo>
                  <a:pt x="954738" y="2391937"/>
                  <a:pt x="1136875" y="2036956"/>
                  <a:pt x="1268831" y="2074127"/>
                </a:cubicBezTo>
                <a:cubicBezTo>
                  <a:pt x="1400787" y="2111298"/>
                  <a:pt x="1573631" y="2611244"/>
                  <a:pt x="1670275" y="2776654"/>
                </a:cubicBezTo>
                <a:cubicBezTo>
                  <a:pt x="1766919" y="2942064"/>
                  <a:pt x="1804089" y="2966225"/>
                  <a:pt x="1848694" y="3066586"/>
                </a:cubicBezTo>
                <a:cubicBezTo>
                  <a:pt x="1893299" y="3166947"/>
                  <a:pt x="1876572" y="3304479"/>
                  <a:pt x="1937904" y="3378820"/>
                </a:cubicBezTo>
                <a:cubicBezTo>
                  <a:pt x="1999236" y="3453161"/>
                  <a:pt x="2097739" y="3529361"/>
                  <a:pt x="2216685" y="3512634"/>
                </a:cubicBezTo>
                <a:cubicBezTo>
                  <a:pt x="2335631" y="3495907"/>
                  <a:pt x="2584675" y="3386254"/>
                  <a:pt x="2651582" y="3278459"/>
                </a:cubicBezTo>
                <a:cubicBezTo>
                  <a:pt x="2718489" y="3170664"/>
                  <a:pt x="2679460" y="2990386"/>
                  <a:pt x="2618128" y="2865864"/>
                </a:cubicBezTo>
                <a:cubicBezTo>
                  <a:pt x="2556796" y="2741342"/>
                  <a:pt x="2439709" y="2696737"/>
                  <a:pt x="2283592" y="2531327"/>
                </a:cubicBezTo>
                <a:cubicBezTo>
                  <a:pt x="2127475" y="2365917"/>
                  <a:pt x="1757626" y="2042532"/>
                  <a:pt x="1681426" y="1873405"/>
                </a:cubicBezTo>
                <a:cubicBezTo>
                  <a:pt x="1605226" y="1704278"/>
                  <a:pt x="1575489" y="1698703"/>
                  <a:pt x="1826392" y="1516566"/>
                </a:cubicBezTo>
                <a:cubicBezTo>
                  <a:pt x="2077295" y="1334429"/>
                  <a:pt x="2751943" y="767576"/>
                  <a:pt x="3186841" y="780586"/>
                </a:cubicBezTo>
                <a:cubicBezTo>
                  <a:pt x="3621739" y="793596"/>
                  <a:pt x="4222045" y="1429215"/>
                  <a:pt x="4435777" y="1594625"/>
                </a:cubicBezTo>
                <a:cubicBezTo>
                  <a:pt x="4649509" y="1760035"/>
                  <a:pt x="4565875" y="1615069"/>
                  <a:pt x="4469231" y="1773044"/>
                </a:cubicBezTo>
                <a:cubicBezTo>
                  <a:pt x="4372587" y="1931020"/>
                  <a:pt x="4017607" y="2382644"/>
                  <a:pt x="3855914" y="2542478"/>
                </a:cubicBezTo>
                <a:cubicBezTo>
                  <a:pt x="3694221" y="2702312"/>
                  <a:pt x="3530670" y="2600093"/>
                  <a:pt x="3499075" y="2732049"/>
                </a:cubicBezTo>
                <a:cubicBezTo>
                  <a:pt x="3467480" y="2864005"/>
                  <a:pt x="3556689" y="3213410"/>
                  <a:pt x="3666343" y="3334215"/>
                </a:cubicBezTo>
                <a:cubicBezTo>
                  <a:pt x="3775997" y="3455020"/>
                  <a:pt x="4028758" y="3482897"/>
                  <a:pt x="4156997" y="3456878"/>
                </a:cubicBezTo>
                <a:cubicBezTo>
                  <a:pt x="4285236" y="3430859"/>
                  <a:pt x="4398606" y="3282176"/>
                  <a:pt x="4435777" y="3178098"/>
                </a:cubicBezTo>
                <a:cubicBezTo>
                  <a:pt x="4472948" y="3074020"/>
                  <a:pt x="4313851" y="3006729"/>
                  <a:pt x="4380021" y="2832410"/>
                </a:cubicBezTo>
                <a:cubicBezTo>
                  <a:pt x="4446191" y="2658091"/>
                  <a:pt x="4723142" y="2239773"/>
                  <a:pt x="4832796" y="2132184"/>
                </a:cubicBezTo>
                <a:cubicBezTo>
                  <a:pt x="4942450" y="2024595"/>
                  <a:pt x="4946137" y="2086901"/>
                  <a:pt x="5037943" y="2186878"/>
                </a:cubicBezTo>
                <a:cubicBezTo>
                  <a:pt x="5129749" y="2286856"/>
                  <a:pt x="5326016" y="2587290"/>
                  <a:pt x="5383631" y="2732049"/>
                </a:cubicBezTo>
                <a:cubicBezTo>
                  <a:pt x="5441246" y="2876808"/>
                  <a:pt x="5324158" y="2936488"/>
                  <a:pt x="5383631" y="3055434"/>
                </a:cubicBezTo>
                <a:cubicBezTo>
                  <a:pt x="5443104" y="3174380"/>
                  <a:pt x="5604797" y="3434576"/>
                  <a:pt x="5740470" y="3445727"/>
                </a:cubicBezTo>
                <a:cubicBezTo>
                  <a:pt x="5876143" y="3456878"/>
                  <a:pt x="6140055" y="3269166"/>
                  <a:pt x="6197670" y="3122342"/>
                </a:cubicBezTo>
                <a:cubicBezTo>
                  <a:pt x="6255285" y="2975518"/>
                  <a:pt x="6162358" y="2670718"/>
                  <a:pt x="6086158" y="2564781"/>
                </a:cubicBezTo>
                <a:cubicBezTo>
                  <a:pt x="6009958" y="2458844"/>
                  <a:pt x="5887295" y="2681868"/>
                  <a:pt x="5740470" y="2486722"/>
                </a:cubicBezTo>
                <a:cubicBezTo>
                  <a:pt x="5593646" y="2291576"/>
                  <a:pt x="5368762" y="1615069"/>
                  <a:pt x="5205211" y="1393903"/>
                </a:cubicBezTo>
                <a:cubicBezTo>
                  <a:pt x="5041660" y="1172737"/>
                  <a:pt x="5032368" y="1345581"/>
                  <a:pt x="4759163" y="1159727"/>
                </a:cubicBezTo>
                <a:cubicBezTo>
                  <a:pt x="4485958" y="973873"/>
                  <a:pt x="3796441" y="472069"/>
                  <a:pt x="3565982" y="278781"/>
                </a:cubicBezTo>
                <a:cubicBezTo>
                  <a:pt x="3335523" y="85493"/>
                  <a:pt x="3355967" y="42746"/>
                  <a:pt x="3376411" y="0"/>
                </a:cubicBezTo>
              </a:path>
            </a:pathLst>
          </a:custGeom>
          <a:noFill/>
          <a:ln w="28575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Oval 13"/>
          <p:cNvSpPr/>
          <p:nvPr/>
        </p:nvSpPr>
        <p:spPr>
          <a:xfrm>
            <a:off x="6220702" y="3436601"/>
            <a:ext cx="203200" cy="203200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6" name="Oval 25"/>
          <p:cNvSpPr/>
          <p:nvPr/>
        </p:nvSpPr>
        <p:spPr>
          <a:xfrm>
            <a:off x="6714332" y="2365424"/>
            <a:ext cx="203200" cy="203200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7" name="Oval 26"/>
          <p:cNvSpPr/>
          <p:nvPr/>
        </p:nvSpPr>
        <p:spPr>
          <a:xfrm>
            <a:off x="7308461" y="3440979"/>
            <a:ext cx="203200" cy="203200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0" name="Oval 29"/>
          <p:cNvSpPr/>
          <p:nvPr/>
        </p:nvSpPr>
        <p:spPr>
          <a:xfrm>
            <a:off x="8660323" y="1092997"/>
            <a:ext cx="203200" cy="203200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1" name="Oval 30"/>
          <p:cNvSpPr/>
          <p:nvPr/>
        </p:nvSpPr>
        <p:spPr>
          <a:xfrm>
            <a:off x="9847568" y="3253222"/>
            <a:ext cx="203200" cy="203200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2" name="Oval 31"/>
          <p:cNvSpPr/>
          <p:nvPr/>
        </p:nvSpPr>
        <p:spPr>
          <a:xfrm>
            <a:off x="10359404" y="2386055"/>
            <a:ext cx="203200" cy="203200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3" name="Oval 32"/>
          <p:cNvSpPr/>
          <p:nvPr/>
        </p:nvSpPr>
        <p:spPr>
          <a:xfrm>
            <a:off x="10823263" y="3264866"/>
            <a:ext cx="203200" cy="203200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4" name="Content Placeholder 3"/>
          <p:cNvSpPr txBox="1">
            <a:spLocks/>
          </p:cNvSpPr>
          <p:nvPr/>
        </p:nvSpPr>
        <p:spPr>
          <a:xfrm>
            <a:off x="266294" y="1104830"/>
            <a:ext cx="2755730" cy="16181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000"/>
              </a:lnSpc>
              <a:buFont typeface="Arial" panose="020B0604020202020204" pitchFamily="34" charset="0"/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เคล็ดวิชาเดินลัดนิ้วมือ</a:t>
            </a:r>
          </a:p>
          <a:p>
            <a:pPr marL="0" indent="0">
              <a:lnSpc>
                <a:spcPts val="2000"/>
              </a:lnSpc>
              <a:buFont typeface="Arial" panose="020B0604020202020204" pitchFamily="34" charset="0"/>
              <a:buNone/>
            </a:pP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in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แปลว่า ใน</a:t>
            </a:r>
          </a:p>
          <a:p>
            <a:pPr marL="0" indent="0">
              <a:lnSpc>
                <a:spcPts val="2000"/>
              </a:lnSpc>
              <a:buFont typeface="Arial" panose="020B0604020202020204" pitchFamily="34" charset="0"/>
              <a:buNone/>
            </a:pP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post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แปลว่า หลัง</a:t>
            </a:r>
          </a:p>
          <a:p>
            <a:pPr marL="0" indent="0">
              <a:lnSpc>
                <a:spcPts val="2000"/>
              </a:lnSpc>
              <a:buFont typeface="Arial" panose="020B0604020202020204" pitchFamily="34" charset="0"/>
              <a:buNone/>
            </a:pP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pre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แปลว่า หน้า</a:t>
            </a:r>
          </a:p>
        </p:txBody>
      </p:sp>
      <p:sp>
        <p:nvSpPr>
          <p:cNvPr id="35" name="Rectangle 34"/>
          <p:cNvSpPr/>
          <p:nvPr/>
        </p:nvSpPr>
        <p:spPr>
          <a:xfrm>
            <a:off x="-23395" y="771395"/>
            <a:ext cx="7530456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Expression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คือ การรวมกันของ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values + variables +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operators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6" name="วงรี 5"/>
          <p:cNvSpPr/>
          <p:nvPr/>
        </p:nvSpPr>
        <p:spPr>
          <a:xfrm>
            <a:off x="1200225" y="2855265"/>
            <a:ext cx="443934" cy="373892"/>
          </a:xfrm>
          <a:prstGeom prst="ellipse">
            <a:avLst/>
          </a:prstGeom>
          <a:solidFill>
            <a:srgbClr val="0070C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 Black" panose="020B0A04020102020204" pitchFamily="34" charset="0"/>
              </a:rPr>
              <a:t>1</a:t>
            </a:r>
            <a:endParaRPr lang="th-TH" sz="16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7" name="วงรี 5"/>
          <p:cNvSpPr/>
          <p:nvPr/>
        </p:nvSpPr>
        <p:spPr>
          <a:xfrm>
            <a:off x="2596495" y="2855265"/>
            <a:ext cx="443934" cy="373892"/>
          </a:xfrm>
          <a:prstGeom prst="ellipse">
            <a:avLst/>
          </a:prstGeom>
          <a:solidFill>
            <a:srgbClr val="0070C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 Black" panose="020B0A04020102020204" pitchFamily="34" charset="0"/>
              </a:rPr>
              <a:t>2</a:t>
            </a:r>
            <a:endParaRPr lang="th-TH" sz="16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8" name="วงรี 5"/>
          <p:cNvSpPr/>
          <p:nvPr/>
        </p:nvSpPr>
        <p:spPr>
          <a:xfrm>
            <a:off x="1913265" y="2849144"/>
            <a:ext cx="443934" cy="373892"/>
          </a:xfrm>
          <a:prstGeom prst="ellipse">
            <a:avLst/>
          </a:prstGeom>
          <a:solidFill>
            <a:srgbClr val="0070C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 Black" panose="020B0A04020102020204" pitchFamily="34" charset="0"/>
              </a:rPr>
              <a:t>3</a:t>
            </a:r>
            <a:endParaRPr lang="th-TH" sz="16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522809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1564</Words>
  <Application>Microsoft Office PowerPoint</Application>
  <PresentationFormat>Widescreen</PresentationFormat>
  <Paragraphs>572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Angsana New</vt:lpstr>
      <vt:lpstr>Arial</vt:lpstr>
      <vt:lpstr>Arial Black</vt:lpstr>
      <vt:lpstr>Calibri</vt:lpstr>
      <vt:lpstr>Calibri Light</vt:lpstr>
      <vt:lpstr>Cordia New</vt:lpstr>
      <vt:lpstr>TH SarabunPSK</vt:lpstr>
      <vt:lpstr>ธีมของ Office</vt:lpstr>
      <vt:lpstr>Binary Search Tree (BST)  sometimes called ordered or sorted binary trees</vt:lpstr>
      <vt:lpstr>BST Meaning</vt:lpstr>
      <vt:lpstr>ตัวอย่าง : ทรีในชีวิตประจำวัน (Tree in Daily Life)</vt:lpstr>
      <vt:lpstr>Tree</vt:lpstr>
      <vt:lpstr>PowerPoint Presentation</vt:lpstr>
      <vt:lpstr>Binary Tree</vt:lpstr>
      <vt:lpstr>AVL with balanced tree</vt:lpstr>
      <vt:lpstr>รู้จักกับทรี (Tree)</vt:lpstr>
      <vt:lpstr>Expression Trees</vt:lpstr>
      <vt:lpstr>Expression Trees</vt:lpstr>
      <vt:lpstr>Expression Trees</vt:lpstr>
      <vt:lpstr>การเพิ่มโหนด 5 ใน BST ซึ่ง 5 ต้องอยู่ใน subtree ด้านซ้าย เนื่องจากน้อยกว่า root node</vt:lpstr>
      <vt:lpstr>การเพิ่มโหนด 3 ใน BST ซึ่ง 3 ต้องอยู่ใน subtree ด้านซ้าย ของ 4 เนื่องจากมากกว่า 2 ที่เป็น parent node ของ 4</vt:lpstr>
      <vt:lpstr>การเพิ่มโหนด 0 ใน BST</vt:lpstr>
      <vt:lpstr>การลบโหนด 1 ใน BST</vt:lpstr>
      <vt:lpstr>การลบโหนด 1 ใน BST</vt:lpstr>
      <vt:lpstr>การลบโหนด 4 ใน BST</vt:lpstr>
      <vt:lpstr>การลบโหนด 4 ใน BST เหตุที่ 3 ขึ้นมาแทน 4  หรือ 5 ขึ้นมาแทน 4 ก็ไม่แตกต่างกัน แต่ต้องกำหนดตำแหน่งของ child ว่าจะอยู่ซ้ายหรือขวา</vt:lpstr>
      <vt:lpstr>การลบโหนด 2 ใน BST node 0 หรือ 3 จะขึ้นไปแทน 2 ก็ได้ แต่ควรเป็น 3 เพราะจะทำให้ทรีเป็น Balanced Tree หาก 0 ขึ้นไปก็จะเป็น [HL – HR] = 1 หาก 3 ขึ้นไปก็จะเป็น [HL – HR] = 0</vt:lpstr>
      <vt:lpstr>การลบโหนด 2 ใน BST</vt:lpstr>
      <vt:lpstr>PowerPoint Presentation</vt:lpstr>
      <vt:lpstr>การปรับทรีให้สมดุล (Balancing Trees) – Left of Left</vt:lpstr>
      <vt:lpstr>การปรับทรีให้สมดุล (Balancing Trees) – Left of Left</vt:lpstr>
      <vt:lpstr>PowerPoint Presentation</vt:lpstr>
      <vt:lpstr>PowerPoint Presentation</vt:lpstr>
      <vt:lpstr>PowerPoint Presentation</vt:lpstr>
      <vt:lpstr>PowerPoint Presentation</vt:lpstr>
      <vt:lpstr>Traversal การท่องไปใน Binary Search Tree มี 3 แบบ</vt:lpstr>
      <vt:lpstr>Traversal การท่องไปใน Binary Search Tree มี 3 แบบ</vt:lpstr>
      <vt:lpstr>Traversal การท่องไปใน Binary Search Tree มี 3 แบบ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Binary Tree</dc:title>
  <dc:creator>burin</dc:creator>
  <cp:lastModifiedBy>บุรินทร์ รุจจนพันธุ์</cp:lastModifiedBy>
  <cp:revision>61</cp:revision>
  <dcterms:created xsi:type="dcterms:W3CDTF">2016-10-02T02:23:30Z</dcterms:created>
  <dcterms:modified xsi:type="dcterms:W3CDTF">2017-11-15T05:22:43Z</dcterms:modified>
</cp:coreProperties>
</file>